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25" r:id="rId2"/>
    <p:sldId id="326" r:id="rId3"/>
    <p:sldId id="327" r:id="rId4"/>
    <p:sldId id="329" r:id="rId5"/>
    <p:sldId id="330" r:id="rId6"/>
    <p:sldId id="331" r:id="rId7"/>
    <p:sldId id="332" r:id="rId8"/>
    <p:sldId id="404" r:id="rId9"/>
    <p:sldId id="406" r:id="rId10"/>
    <p:sldId id="407" r:id="rId11"/>
    <p:sldId id="408" r:id="rId12"/>
    <p:sldId id="409" r:id="rId13"/>
    <p:sldId id="410" r:id="rId14"/>
    <p:sldId id="414" r:id="rId15"/>
    <p:sldId id="411" r:id="rId16"/>
    <p:sldId id="412" r:id="rId17"/>
    <p:sldId id="413" r:id="rId18"/>
    <p:sldId id="40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1"/>
    <p:restoredTop sz="92179"/>
  </p:normalViewPr>
  <p:slideViewPr>
    <p:cSldViewPr snapToGrid="0">
      <p:cViewPr varScale="1">
        <p:scale>
          <a:sx n="105" d="100"/>
          <a:sy n="105" d="100"/>
        </p:scale>
        <p:origin x="17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E966-081F-4799-85C1-B149886912CE}" type="datetimeFigureOut">
              <a:rPr lang="en-US" smtClean="0"/>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26A56-B214-4431-9AF9-DCE3F49AA94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Introduce</a:t>
            </a:r>
            <a:r>
              <a:rPr lang="en-US" baseline="0" dirty="0"/>
              <a:t> selves…</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3867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session use these norms….</a:t>
            </a:r>
          </a:p>
          <a:p>
            <a:endParaRPr lang="en-US" dirty="0"/>
          </a:p>
          <a:p>
            <a:r>
              <a:rPr lang="en-US" dirty="0"/>
              <a:t>Before</a:t>
            </a:r>
            <a:r>
              <a:rPr lang="en-US" baseline="0" dirty="0"/>
              <a:t> we get started, let’s review the norms of how we will work together today: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Take responsibility for yourself as a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Honor timeframes (start, end, activity).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Be an active and hands-on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Use technology to enhance learning.</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Strive for equity of voice.</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Contribute to a learning environment where it is “safe to not know.”</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Ask questions tactfully if you don’t see the relevance.</a:t>
            </a:r>
          </a:p>
          <a:p>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2</a:t>
            </a:fld>
            <a:endParaRPr lang="en-US"/>
          </a:p>
        </p:txBody>
      </p:sp>
    </p:spTree>
    <p:extLst>
      <p:ext uri="{BB962C8B-B14F-4D97-AF65-F5344CB8AC3E}">
        <p14:creationId xmlns:p14="http://schemas.microsoft.com/office/powerpoint/2010/main" val="6714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your KUDOS here</a:t>
            </a:r>
          </a:p>
        </p:txBody>
      </p:sp>
      <p:sp>
        <p:nvSpPr>
          <p:cNvPr id="4" name="Slide Number Placeholder 3"/>
          <p:cNvSpPr>
            <a:spLocks noGrp="1"/>
          </p:cNvSpPr>
          <p:nvPr>
            <p:ph type="sldNum" sz="quarter" idx="10"/>
          </p:nvPr>
        </p:nvSpPr>
        <p:spPr/>
        <p:txBody>
          <a:bodyPr/>
          <a:lstStyle/>
          <a:p>
            <a:fld id="{90AF83E7-7BDA-477B-88CE-9F6F1FE7913F}" type="slidenum">
              <a:rPr lang="en-US" smtClean="0"/>
              <a:t>3</a:t>
            </a:fld>
            <a:endParaRPr lang="en-US"/>
          </a:p>
        </p:txBody>
      </p:sp>
    </p:spTree>
    <p:extLst>
      <p:ext uri="{BB962C8B-B14F-4D97-AF65-F5344CB8AC3E}">
        <p14:creationId xmlns:p14="http://schemas.microsoft.com/office/powerpoint/2010/main" val="122835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sessions include</a:t>
            </a:r>
            <a:r>
              <a:rPr lang="en-US" baseline="0" dirty="0"/>
              <a:t> the next set of slides in the vision section of the agenda</a:t>
            </a:r>
          </a:p>
          <a:p>
            <a:endParaRPr lang="en-US" baseline="0" dirty="0"/>
          </a:p>
          <a:p>
            <a:r>
              <a:rPr lang="en-US" dirty="0"/>
              <a:t>Destination</a:t>
            </a:r>
            <a:r>
              <a:rPr lang="en-US" baseline="0" dirty="0"/>
              <a:t> 2025 is our end goal, but it’s not our vision…</a:t>
            </a:r>
          </a:p>
          <a:p>
            <a:endParaRPr lang="en-US" baseline="0" dirty="0"/>
          </a:p>
          <a:p>
            <a:r>
              <a:rPr lang="en-US" baseline="0" dirty="0"/>
              <a:t>First, let’s look at the Chief of Schools’ vision…</a:t>
            </a:r>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4</a:t>
            </a:fld>
            <a:endParaRPr lang="en-US"/>
          </a:p>
        </p:txBody>
      </p:sp>
    </p:spTree>
    <p:extLst>
      <p:ext uri="{BB962C8B-B14F-4D97-AF65-F5344CB8AC3E}">
        <p14:creationId xmlns:p14="http://schemas.microsoft.com/office/powerpoint/2010/main" val="1565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endParaRPr lang="en-US" dirty="0"/>
          </a:p>
          <a:p>
            <a:r>
              <a:rPr lang="en-US" dirty="0"/>
              <a:t>Read the COS vision</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pPr/>
              <a:t>5</a:t>
            </a:fld>
            <a:endParaRPr lang="en-US" dirty="0"/>
          </a:p>
        </p:txBody>
      </p:sp>
    </p:spTree>
    <p:extLst>
      <p:ext uri="{BB962C8B-B14F-4D97-AF65-F5344CB8AC3E}">
        <p14:creationId xmlns:p14="http://schemas.microsoft.com/office/powerpoint/2010/main" val="90869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endParaRPr lang="en-US" dirty="0"/>
          </a:p>
          <a:p>
            <a:endParaRPr lang="en-US" dirty="0"/>
          </a:p>
          <a:p>
            <a:r>
              <a:rPr lang="en-US" dirty="0"/>
              <a:t>Our</a:t>
            </a:r>
            <a:r>
              <a:rPr lang="en-US" baseline="0" dirty="0"/>
              <a:t> key levers, or our theory of action, is the framing of how we will achieve our vision and associated end state: Destination 2025</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pPr/>
              <a:t>6</a:t>
            </a:fld>
            <a:endParaRPr lang="en-US" dirty="0"/>
          </a:p>
        </p:txBody>
      </p:sp>
    </p:spTree>
    <p:extLst>
      <p:ext uri="{BB962C8B-B14F-4D97-AF65-F5344CB8AC3E}">
        <p14:creationId xmlns:p14="http://schemas.microsoft.com/office/powerpoint/2010/main" val="136835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pPr>
              <a:defRPr/>
            </a:pPr>
            <a:endParaRPr lang="en-US" baseline="0" dirty="0">
              <a:ea typeface="+mn-ea"/>
            </a:endParaRPr>
          </a:p>
          <a:p>
            <a:pPr>
              <a:defRPr/>
            </a:pPr>
            <a:endParaRPr lang="en-US" baseline="0" dirty="0">
              <a:ea typeface="+mn-ea"/>
            </a:endParaRPr>
          </a:p>
          <a:p>
            <a:pPr>
              <a:defRPr/>
            </a:pPr>
            <a:r>
              <a:rPr lang="en-US" baseline="0" dirty="0">
                <a:ea typeface="+mn-ea"/>
              </a:rPr>
              <a:t>In this last section of the vision, we need to quickly review the priorities – here’s what we will specifically focus on to ensure the key levers are activated.</a:t>
            </a:r>
          </a:p>
          <a:p>
            <a:pPr>
              <a:defRPr/>
            </a:pPr>
            <a:endParaRPr lang="en-US" baseline="0" dirty="0">
              <a:ea typeface="+mn-ea"/>
            </a:endParaRPr>
          </a:p>
          <a:p>
            <a:pPr>
              <a:defRPr/>
            </a:pPr>
            <a:r>
              <a:rPr lang="en-US" baseline="0" dirty="0">
                <a:ea typeface="+mn-ea"/>
              </a:rPr>
              <a:t>As a District, this is the work for 2017-18, but now, let’s drill down to the specific work as it relates (insert your subject here…)</a:t>
            </a:r>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8919" indent="-288046">
              <a:defRPr sz="1200">
                <a:solidFill>
                  <a:schemeClr val="tx1"/>
                </a:solidFill>
                <a:latin typeface="Calibri" pitchFamily="34" charset="0"/>
                <a:ea typeface="MS PGothic" pitchFamily="34" charset="-128"/>
              </a:defRPr>
            </a:lvl2pPr>
            <a:lvl3pPr marL="1152183" indent="-230436">
              <a:defRPr sz="1200">
                <a:solidFill>
                  <a:schemeClr val="tx1"/>
                </a:solidFill>
                <a:latin typeface="Calibri" pitchFamily="34" charset="0"/>
                <a:ea typeface="MS PGothic" pitchFamily="34" charset="-128"/>
              </a:defRPr>
            </a:lvl3pPr>
            <a:lvl4pPr marL="1613055" indent="-230436">
              <a:defRPr sz="1200">
                <a:solidFill>
                  <a:schemeClr val="tx1"/>
                </a:solidFill>
                <a:latin typeface="Calibri" pitchFamily="34" charset="0"/>
                <a:ea typeface="MS PGothic" pitchFamily="34" charset="-128"/>
              </a:defRPr>
            </a:lvl4pPr>
            <a:lvl5pPr marL="2073930" indent="-230436">
              <a:defRPr sz="1200">
                <a:solidFill>
                  <a:schemeClr val="tx1"/>
                </a:solidFill>
                <a:latin typeface="Calibri" pitchFamily="34" charset="0"/>
                <a:ea typeface="MS PGothic" pitchFamily="34" charset="-128"/>
              </a:defRPr>
            </a:lvl5pPr>
            <a:lvl6pPr marL="2534802" indent="-23043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5674" indent="-23043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6548" indent="-23043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7421" indent="-23043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E89E428-5FA6-43F6-AF1E-6DD2B2318875}" type="slidenum">
              <a:rPr lang="en-US" altLang="en-US">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71831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8</a:t>
            </a:fld>
            <a:endParaRPr lang="en-US"/>
          </a:p>
        </p:txBody>
      </p:sp>
    </p:spTree>
    <p:extLst>
      <p:ext uri="{BB962C8B-B14F-4D97-AF65-F5344CB8AC3E}">
        <p14:creationId xmlns:p14="http://schemas.microsoft.com/office/powerpoint/2010/main" val="5436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468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25788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107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361394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23468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60251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88ECB7-DD28-C84E-99D9-D68024C87FDE}"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65485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88ECB7-DD28-C84E-99D9-D68024C87FDE}"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2195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8ECB7-DD28-C84E-99D9-D68024C87FDE}" type="datetimeFigureOut">
              <a:rPr lang="en-US" smtClean="0"/>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425443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1173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a:p>
        </p:txBody>
      </p:sp>
    </p:spTree>
    <p:extLst>
      <p:ext uri="{BB962C8B-B14F-4D97-AF65-F5344CB8AC3E}">
        <p14:creationId xmlns:p14="http://schemas.microsoft.com/office/powerpoint/2010/main" val="211711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8ECB7-DD28-C84E-99D9-D68024C87FDE}" type="datetimeFigureOut">
              <a:rPr lang="en-US" smtClean="0"/>
              <a:t>8/2/2017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5186-F00E-9F40-81D7-612A132F0ABF}" type="slidenum">
              <a:rPr lang="en-US" smtClean="0"/>
              <a:t>‹#›</a:t>
            </a:fld>
            <a:endParaRPr lang="en-US"/>
          </a:p>
        </p:txBody>
      </p:sp>
    </p:spTree>
    <p:extLst>
      <p:ext uri="{BB962C8B-B14F-4D97-AF65-F5344CB8AC3E}">
        <p14:creationId xmlns:p14="http://schemas.microsoft.com/office/powerpoint/2010/main" val="295467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itationmachine.net/index2.php?reqstyleid=1&amp;newstyle=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xavier.edu/library/about/documents/copyright_9-23-08.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Title 2"/>
          <p:cNvSpPr txBox="1">
            <a:spLocks/>
          </p:cNvSpPr>
          <p:nvPr/>
        </p:nvSpPr>
        <p:spPr>
          <a:xfrm>
            <a:off x="821872" y="2438401"/>
            <a:ext cx="7543800" cy="15378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endParaRPr lang="en-US" dirty="0">
              <a:solidFill>
                <a:schemeClr val="tx1"/>
              </a:solidFill>
            </a:endParaRPr>
          </a:p>
        </p:txBody>
      </p:sp>
      <p:sp>
        <p:nvSpPr>
          <p:cNvPr id="4" name="Title 3"/>
          <p:cNvSpPr>
            <a:spLocks noGrp="1"/>
          </p:cNvSpPr>
          <p:nvPr>
            <p:ph type="ctrTitle"/>
          </p:nvPr>
        </p:nvSpPr>
        <p:spPr>
          <a:xfrm>
            <a:off x="821872" y="237745"/>
            <a:ext cx="7956368" cy="6344030"/>
          </a:xfrm>
        </p:spPr>
        <p:txBody>
          <a:bodyPr>
            <a:normAutofit/>
          </a:bodyPr>
          <a:lstStyle/>
          <a:p>
            <a:r>
              <a:rPr lang="en-US" sz="3600" dirty="0"/>
              <a:t>Copyright, Fair Use, and Plagiarism:  </a:t>
            </a:r>
            <a:br>
              <a:rPr lang="en-US" sz="3600" dirty="0"/>
            </a:br>
            <a:r>
              <a:rPr lang="en-US" sz="3600" dirty="0"/>
              <a:t>How To Teach Your Students</a:t>
            </a:r>
            <a:br>
              <a:rPr lang="en-US" sz="3600" dirty="0"/>
            </a:br>
            <a:r>
              <a:rPr lang="en-US" sz="3600" dirty="0"/>
              <a:t>The Difference</a:t>
            </a:r>
            <a:br>
              <a:rPr lang="en-US" dirty="0"/>
            </a:br>
            <a:br>
              <a:rPr lang="en-US" dirty="0"/>
            </a:br>
            <a:r>
              <a:rPr lang="en-US" sz="3600" dirty="0"/>
              <a:t>Emily Squires</a:t>
            </a:r>
            <a:br>
              <a:rPr lang="en-US" sz="3600" dirty="0"/>
            </a:br>
            <a:r>
              <a:rPr lang="en-US" sz="3600" dirty="0"/>
              <a:t>Highland Oaks Middle School</a:t>
            </a:r>
          </a:p>
        </p:txBody>
      </p:sp>
    </p:spTree>
    <p:extLst>
      <p:ext uri="{BB962C8B-B14F-4D97-AF65-F5344CB8AC3E}">
        <p14:creationId xmlns:p14="http://schemas.microsoft.com/office/powerpoint/2010/main" val="412439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Plagiarism!</a:t>
            </a:r>
          </a:p>
        </p:txBody>
      </p:sp>
      <p:sp>
        <p:nvSpPr>
          <p:cNvPr id="3" name="Content Placeholder 2"/>
          <p:cNvSpPr>
            <a:spLocks noGrp="1"/>
          </p:cNvSpPr>
          <p:nvPr>
            <p:ph idx="1"/>
          </p:nvPr>
        </p:nvSpPr>
        <p:spPr>
          <a:xfrm>
            <a:off x="1188720" y="1755648"/>
            <a:ext cx="7498080" cy="4370515"/>
          </a:xfrm>
        </p:spPr>
        <p:txBody>
          <a:bodyPr/>
          <a:lstStyle/>
          <a:p>
            <a:pPr>
              <a:lnSpc>
                <a:spcPct val="90000"/>
              </a:lnSpc>
            </a:pPr>
            <a:r>
              <a:rPr lang="en-US" dirty="0"/>
              <a:t>Quoting directly from published materials or online sources is acceptable.  	</a:t>
            </a:r>
          </a:p>
          <a:p>
            <a:pPr>
              <a:lnSpc>
                <a:spcPct val="90000"/>
              </a:lnSpc>
            </a:pPr>
            <a:r>
              <a:rPr lang="en-US" dirty="0"/>
              <a:t>Use quotations marks around the phrase you are quoting.  	</a:t>
            </a:r>
          </a:p>
          <a:p>
            <a:pPr>
              <a:lnSpc>
                <a:spcPct val="90000"/>
              </a:lnSpc>
            </a:pPr>
            <a:r>
              <a:rPr lang="en-US" dirty="0"/>
              <a:t>Give credit to the source in a bibliography or </a:t>
            </a:r>
            <a:r>
              <a:rPr lang="en-US" dirty="0" err="1"/>
              <a:t>webography</a:t>
            </a:r>
            <a:r>
              <a:rPr lang="en-US" dirty="0"/>
              <a:t>.</a:t>
            </a:r>
          </a:p>
          <a:p>
            <a:endParaRPr lang="en-US" dirty="0"/>
          </a:p>
        </p:txBody>
      </p:sp>
    </p:spTree>
    <p:extLst>
      <p:ext uri="{BB962C8B-B14F-4D97-AF65-F5344CB8AC3E}">
        <p14:creationId xmlns:p14="http://schemas.microsoft.com/office/powerpoint/2010/main" val="196575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Plagiarism!</a:t>
            </a:r>
          </a:p>
        </p:txBody>
      </p:sp>
      <p:sp>
        <p:nvSpPr>
          <p:cNvPr id="3" name="Content Placeholder 2"/>
          <p:cNvSpPr>
            <a:spLocks noGrp="1"/>
          </p:cNvSpPr>
          <p:nvPr>
            <p:ph idx="1"/>
          </p:nvPr>
        </p:nvSpPr>
        <p:spPr>
          <a:xfrm>
            <a:off x="1133856" y="1600200"/>
            <a:ext cx="7735824" cy="5074920"/>
          </a:xfrm>
        </p:spPr>
        <p:txBody>
          <a:bodyPr/>
          <a:lstStyle/>
          <a:p>
            <a:pPr lvl="0" defTabSz="914400" fontAlgn="base">
              <a:spcAft>
                <a:spcPct val="0"/>
              </a:spcAft>
              <a:buFont typeface="Arial" charset="0"/>
              <a:buChar char="•"/>
              <a:defRPr/>
            </a:pPr>
            <a:r>
              <a:rPr lang="en-US" dirty="0"/>
              <a:t>Common Knowledge is facts that can be found in many sources and are known to many people.</a:t>
            </a:r>
          </a:p>
          <a:p>
            <a:pPr lvl="0" defTabSz="914400" fontAlgn="base">
              <a:spcAft>
                <a:spcPct val="0"/>
              </a:spcAft>
              <a:defRPr/>
            </a:pPr>
            <a:endParaRPr lang="en-US" dirty="0"/>
          </a:p>
          <a:p>
            <a:pPr lvl="0" defTabSz="914400" fontAlgn="base">
              <a:spcAft>
                <a:spcPct val="0"/>
              </a:spcAft>
              <a:buFont typeface="Arial" charset="0"/>
              <a:buChar char="•"/>
              <a:defRPr/>
            </a:pPr>
            <a:r>
              <a:rPr lang="en-US" dirty="0"/>
              <a:t>Common Knowledge does not have to be cited.</a:t>
            </a:r>
          </a:p>
          <a:p>
            <a:pPr lvl="0" defTabSz="914400" fontAlgn="base">
              <a:spcAft>
                <a:spcPct val="0"/>
              </a:spcAft>
              <a:buFont typeface="Arial" charset="0"/>
              <a:buChar char="•"/>
              <a:defRPr/>
            </a:pPr>
            <a:endParaRPr lang="en-US" sz="1600" dirty="0"/>
          </a:p>
          <a:p>
            <a:endParaRPr lang="en-US" dirty="0"/>
          </a:p>
        </p:txBody>
      </p:sp>
    </p:spTree>
    <p:extLst>
      <p:ext uri="{BB962C8B-B14F-4D97-AF65-F5344CB8AC3E}">
        <p14:creationId xmlns:p14="http://schemas.microsoft.com/office/powerpoint/2010/main" val="1552077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tx1">
                    <a:lumMod val="75000"/>
                    <a:lumOff val="25000"/>
                  </a:schemeClr>
                </a:solidFill>
              </a:rPr>
              <a:t>How To </a:t>
            </a:r>
            <a:r>
              <a:rPr lang="fr-CA" dirty="0" err="1">
                <a:solidFill>
                  <a:schemeClr val="tx1">
                    <a:lumMod val="75000"/>
                    <a:lumOff val="25000"/>
                  </a:schemeClr>
                </a:solidFill>
              </a:rPr>
              <a:t>Avoid</a:t>
            </a:r>
            <a:r>
              <a:rPr lang="fr-CA" dirty="0">
                <a:solidFill>
                  <a:schemeClr val="tx1">
                    <a:lumMod val="75000"/>
                    <a:lumOff val="25000"/>
                  </a:schemeClr>
                </a:solidFill>
              </a:rPr>
              <a:t> </a:t>
            </a:r>
            <a:r>
              <a:rPr lang="fr-CA" dirty="0" err="1">
                <a:solidFill>
                  <a:schemeClr val="tx1">
                    <a:lumMod val="75000"/>
                    <a:lumOff val="25000"/>
                  </a:schemeClr>
                </a:solidFill>
              </a:rPr>
              <a:t>Plagiarism</a:t>
            </a:r>
            <a:r>
              <a:rPr lang="fr-CA" dirty="0">
                <a:solidFill>
                  <a:schemeClr val="tx1">
                    <a:lumMod val="75000"/>
                    <a:lumOff val="25000"/>
                  </a:schemeClr>
                </a:solidFill>
              </a:rPr>
              <a:t>!</a:t>
            </a:r>
            <a:endParaRPr lang="en-US" dirty="0"/>
          </a:p>
        </p:txBody>
      </p:sp>
      <p:sp>
        <p:nvSpPr>
          <p:cNvPr id="3" name="Content Placeholder 2"/>
          <p:cNvSpPr>
            <a:spLocks noGrp="1"/>
          </p:cNvSpPr>
          <p:nvPr>
            <p:ph idx="1"/>
          </p:nvPr>
        </p:nvSpPr>
        <p:spPr>
          <a:xfrm>
            <a:off x="1225296" y="1600200"/>
            <a:ext cx="7589520" cy="4544567"/>
          </a:xfrm>
        </p:spPr>
        <p:txBody>
          <a:bodyPr/>
          <a:lstStyle/>
          <a:p>
            <a:pPr>
              <a:buFontTx/>
              <a:buNone/>
            </a:pPr>
            <a:r>
              <a:rPr lang="en-US" dirty="0"/>
              <a:t>PARAPHRASING: </a:t>
            </a:r>
          </a:p>
          <a:p>
            <a:pPr>
              <a:buFontTx/>
              <a:buNone/>
            </a:pPr>
            <a:endParaRPr lang="en-US" dirty="0"/>
          </a:p>
          <a:p>
            <a:r>
              <a:rPr lang="en-US" dirty="0"/>
              <a:t>Putting the information you gather from published or online sources into your own words.</a:t>
            </a:r>
          </a:p>
          <a:p>
            <a:r>
              <a:rPr lang="en-US" dirty="0"/>
              <a:t>Give credit to the source in a bibliography</a:t>
            </a:r>
          </a:p>
          <a:p>
            <a:endParaRPr lang="en-US" dirty="0"/>
          </a:p>
        </p:txBody>
      </p:sp>
    </p:spTree>
    <p:extLst>
      <p:ext uri="{BB962C8B-B14F-4D97-AF65-F5344CB8AC3E}">
        <p14:creationId xmlns:p14="http://schemas.microsoft.com/office/powerpoint/2010/main" val="29069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Cite Online Sources?</a:t>
            </a:r>
          </a:p>
        </p:txBody>
      </p:sp>
      <p:sp>
        <p:nvSpPr>
          <p:cNvPr id="3" name="Content Placeholder 2"/>
          <p:cNvSpPr>
            <a:spLocks noGrp="1"/>
          </p:cNvSpPr>
          <p:nvPr>
            <p:ph idx="1"/>
          </p:nvPr>
        </p:nvSpPr>
        <p:spPr>
          <a:xfrm>
            <a:off x="1225296" y="1600200"/>
            <a:ext cx="7461504" cy="4690872"/>
          </a:xfrm>
        </p:spPr>
        <p:txBody>
          <a:bodyPr/>
          <a:lstStyle/>
          <a:p>
            <a:pPr lvl="0" defTabSz="914400" fontAlgn="base">
              <a:spcAft>
                <a:spcPct val="0"/>
              </a:spcAft>
              <a:buFont typeface="Arial" charset="0"/>
              <a:buChar char="•"/>
              <a:defRPr/>
            </a:pPr>
            <a:r>
              <a:rPr lang="en-US" dirty="0"/>
              <a:t>To know how to find the source again to check information</a:t>
            </a:r>
          </a:p>
          <a:p>
            <a:pPr lvl="0" defTabSz="914400" fontAlgn="base">
              <a:spcAft>
                <a:spcPct val="0"/>
              </a:spcAft>
              <a:defRPr/>
            </a:pPr>
            <a:endParaRPr lang="en-US" dirty="0"/>
          </a:p>
          <a:p>
            <a:pPr lvl="0" defTabSz="914400" fontAlgn="base">
              <a:spcAft>
                <a:spcPct val="0"/>
              </a:spcAft>
              <a:buFont typeface="Arial" charset="0"/>
              <a:buChar char="•"/>
              <a:defRPr/>
            </a:pPr>
            <a:r>
              <a:rPr lang="en-US" dirty="0"/>
              <a:t>To acknowledge your sources for ethical reasons</a:t>
            </a:r>
          </a:p>
          <a:p>
            <a:pPr lvl="0" defTabSz="914400" fontAlgn="base">
              <a:spcAft>
                <a:spcPct val="0"/>
              </a:spcAft>
              <a:buFont typeface="Arial" charset="0"/>
              <a:buChar char="•"/>
              <a:defRPr/>
            </a:pPr>
            <a:endParaRPr lang="en-US" sz="1600" dirty="0"/>
          </a:p>
          <a:p>
            <a:endParaRPr lang="en-US" dirty="0"/>
          </a:p>
        </p:txBody>
      </p:sp>
    </p:spTree>
    <p:extLst>
      <p:ext uri="{BB962C8B-B14F-4D97-AF65-F5344CB8AC3E}">
        <p14:creationId xmlns:p14="http://schemas.microsoft.com/office/powerpoint/2010/main" val="25834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solidFill>
                  <a:schemeClr val="tx1">
                    <a:lumMod val="75000"/>
                    <a:lumOff val="25000"/>
                  </a:schemeClr>
                </a:solidFill>
              </a:rPr>
              <a:t>What</a:t>
            </a:r>
            <a:r>
              <a:rPr lang="fr-CA" dirty="0">
                <a:solidFill>
                  <a:schemeClr val="tx1">
                    <a:lumMod val="75000"/>
                    <a:lumOff val="25000"/>
                  </a:schemeClr>
                </a:solidFill>
              </a:rPr>
              <a:t> Do You Cite?</a:t>
            </a:r>
            <a:endParaRPr lang="en-US" dirty="0"/>
          </a:p>
        </p:txBody>
      </p:sp>
      <p:sp>
        <p:nvSpPr>
          <p:cNvPr id="3" name="Content Placeholder 2"/>
          <p:cNvSpPr>
            <a:spLocks noGrp="1"/>
          </p:cNvSpPr>
          <p:nvPr>
            <p:ph idx="1"/>
          </p:nvPr>
        </p:nvSpPr>
        <p:spPr>
          <a:xfrm>
            <a:off x="1280160" y="1600200"/>
            <a:ext cx="7406640" cy="4581144"/>
          </a:xfrm>
        </p:spPr>
        <p:txBody>
          <a:bodyPr/>
          <a:lstStyle/>
          <a:p>
            <a:r>
              <a:rPr lang="en-US" dirty="0"/>
              <a:t>Web Pages </a:t>
            </a:r>
          </a:p>
          <a:p>
            <a:r>
              <a:rPr lang="en-US" dirty="0"/>
              <a:t>Books </a:t>
            </a:r>
          </a:p>
          <a:p>
            <a:r>
              <a:rPr lang="en-US" dirty="0"/>
              <a:t>Magazines/Journals  </a:t>
            </a:r>
          </a:p>
          <a:p>
            <a:r>
              <a:rPr lang="en-US" dirty="0"/>
              <a:t>Encyclopedias </a:t>
            </a:r>
          </a:p>
          <a:p>
            <a:r>
              <a:rPr lang="en-US" dirty="0"/>
              <a:t>Clip Art  </a:t>
            </a:r>
          </a:p>
          <a:p>
            <a:r>
              <a:rPr lang="en-US" dirty="0"/>
              <a:t>Speeches</a:t>
            </a:r>
          </a:p>
          <a:p>
            <a:endParaRPr lang="en-US" dirty="0"/>
          </a:p>
        </p:txBody>
      </p:sp>
    </p:spTree>
    <p:extLst>
      <p:ext uri="{BB962C8B-B14F-4D97-AF65-F5344CB8AC3E}">
        <p14:creationId xmlns:p14="http://schemas.microsoft.com/office/powerpoint/2010/main" val="6860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Cite Sources</a:t>
            </a:r>
          </a:p>
        </p:txBody>
      </p:sp>
      <p:sp>
        <p:nvSpPr>
          <p:cNvPr id="3" name="Content Placeholder 2"/>
          <p:cNvSpPr>
            <a:spLocks noGrp="1"/>
          </p:cNvSpPr>
          <p:nvPr>
            <p:ph idx="1"/>
          </p:nvPr>
        </p:nvSpPr>
        <p:spPr>
          <a:xfrm>
            <a:off x="1335024" y="1600200"/>
            <a:ext cx="7479792" cy="4636008"/>
          </a:xfrm>
        </p:spPr>
        <p:txBody>
          <a:bodyPr/>
          <a:lstStyle/>
          <a:p>
            <a:pPr lvl="0" defTabSz="914400" fontAlgn="base">
              <a:spcAft>
                <a:spcPct val="0"/>
              </a:spcAft>
              <a:defRPr/>
            </a:pPr>
            <a:r>
              <a:rPr lang="en-US" dirty="0"/>
              <a:t>Each of your teachers may choose different formats</a:t>
            </a:r>
          </a:p>
          <a:p>
            <a:pPr lvl="0" defTabSz="914400" fontAlgn="base">
              <a:spcAft>
                <a:spcPct val="0"/>
              </a:spcAft>
              <a:defRPr/>
            </a:pPr>
            <a:r>
              <a:rPr lang="en-US" dirty="0"/>
              <a:t>The two major formats are:</a:t>
            </a:r>
          </a:p>
          <a:p>
            <a:pPr lvl="2" defTabSz="914400" fontAlgn="base">
              <a:spcAft>
                <a:spcPct val="0"/>
              </a:spcAft>
              <a:buFont typeface="Arial" charset="0"/>
              <a:buChar char="•"/>
              <a:defRPr/>
            </a:pPr>
            <a:r>
              <a:rPr lang="en-US" dirty="0"/>
              <a:t>APA Style</a:t>
            </a:r>
          </a:p>
          <a:p>
            <a:pPr lvl="2" defTabSz="914400" fontAlgn="base">
              <a:spcAft>
                <a:spcPct val="0"/>
              </a:spcAft>
              <a:buFont typeface="Arial" charset="0"/>
              <a:buChar char="•"/>
              <a:defRPr/>
            </a:pPr>
            <a:r>
              <a:rPr lang="en-US" dirty="0"/>
              <a:t>MLA Style</a:t>
            </a:r>
          </a:p>
          <a:p>
            <a:pPr lvl="0" defTabSz="914400" fontAlgn="base">
              <a:spcAft>
                <a:spcPct val="0"/>
              </a:spcAft>
              <a:buFont typeface="Arial" charset="0"/>
              <a:buChar char="•"/>
              <a:defRPr/>
            </a:pPr>
            <a:endParaRPr lang="en-US" sz="1100" dirty="0"/>
          </a:p>
          <a:p>
            <a:endParaRPr lang="en-US" dirty="0"/>
          </a:p>
        </p:txBody>
      </p:sp>
    </p:spTree>
    <p:extLst>
      <p:ext uri="{BB962C8B-B14F-4D97-AF65-F5344CB8AC3E}">
        <p14:creationId xmlns:p14="http://schemas.microsoft.com/office/powerpoint/2010/main" val="94531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tx1">
                    <a:lumMod val="75000"/>
                    <a:lumOff val="25000"/>
                  </a:schemeClr>
                </a:solidFill>
              </a:rPr>
              <a:t>Online Citation Machine</a:t>
            </a:r>
            <a:endParaRPr lang="en-US" dirty="0"/>
          </a:p>
        </p:txBody>
      </p:sp>
      <p:sp>
        <p:nvSpPr>
          <p:cNvPr id="3" name="Content Placeholder 2"/>
          <p:cNvSpPr>
            <a:spLocks noGrp="1"/>
          </p:cNvSpPr>
          <p:nvPr>
            <p:ph idx="1"/>
          </p:nvPr>
        </p:nvSpPr>
        <p:spPr>
          <a:xfrm>
            <a:off x="1097280" y="1600201"/>
            <a:ext cx="7589520" cy="4343399"/>
          </a:xfrm>
        </p:spPr>
        <p:txBody>
          <a:bodyPr>
            <a:normAutofit fontScale="92500" lnSpcReduction="20000"/>
          </a:bodyPr>
          <a:lstStyle/>
          <a:p>
            <a:r>
              <a:rPr lang="en-US" dirty="0"/>
              <a:t>Citation Machine is an interactive Web tool designed to assist teachers in modeling the proper use of information property. Students are welcome to use this as well. </a:t>
            </a:r>
          </a:p>
          <a:p>
            <a:pPr>
              <a:lnSpc>
                <a:spcPct val="80000"/>
              </a:lnSpc>
              <a:buFontTx/>
              <a:buNone/>
            </a:pPr>
            <a:endParaRPr lang="en-US" dirty="0"/>
          </a:p>
          <a:p>
            <a:pPr>
              <a:lnSpc>
                <a:spcPct val="80000"/>
              </a:lnSpc>
            </a:pPr>
            <a:r>
              <a:rPr lang="en-US" dirty="0"/>
              <a:t>The primary goal of this tool is to make the proper crediting of information property so easy that it becomes a habit.</a:t>
            </a:r>
          </a:p>
          <a:p>
            <a:pPr>
              <a:lnSpc>
                <a:spcPct val="80000"/>
              </a:lnSpc>
              <a:buNone/>
            </a:pPr>
            <a:endParaRPr lang="en-US" sz="2000" dirty="0"/>
          </a:p>
          <a:p>
            <a:pPr>
              <a:lnSpc>
                <a:spcPct val="80000"/>
              </a:lnSpc>
              <a:buNone/>
            </a:pPr>
            <a:endParaRPr lang="en-US" dirty="0"/>
          </a:p>
          <a:p>
            <a:pPr algn="ctr">
              <a:lnSpc>
                <a:spcPct val="80000"/>
              </a:lnSpc>
              <a:buNone/>
            </a:pPr>
            <a:r>
              <a:rPr lang="en-US" dirty="0">
                <a:hlinkClick r:id="rId2"/>
              </a:rPr>
              <a:t>http://citationmachine.net/index2.php?reqstyleid=1&amp;newstyle=1</a:t>
            </a:r>
            <a:endParaRPr lang="en-US" dirty="0"/>
          </a:p>
          <a:p>
            <a:endParaRPr lang="en-US" dirty="0"/>
          </a:p>
        </p:txBody>
      </p:sp>
    </p:spTree>
    <p:extLst>
      <p:ext uri="{BB962C8B-B14F-4D97-AF65-F5344CB8AC3E}">
        <p14:creationId xmlns:p14="http://schemas.microsoft.com/office/powerpoint/2010/main" val="83007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and Fair Use</a:t>
            </a:r>
          </a:p>
        </p:txBody>
      </p:sp>
      <p:sp>
        <p:nvSpPr>
          <p:cNvPr id="3" name="Content Placeholder 2"/>
          <p:cNvSpPr>
            <a:spLocks noGrp="1"/>
          </p:cNvSpPr>
          <p:nvPr>
            <p:ph idx="1"/>
          </p:nvPr>
        </p:nvSpPr>
        <p:spPr>
          <a:xfrm>
            <a:off x="914400" y="1600200"/>
            <a:ext cx="8038530" cy="4525963"/>
          </a:xfrm>
        </p:spPr>
        <p:txBody>
          <a:bodyPr>
            <a:normAutofit/>
          </a:bodyPr>
          <a:lstStyle/>
          <a:p>
            <a:pPr marL="0" indent="0">
              <a:buNone/>
            </a:pPr>
            <a:endParaRPr lang="en-US" sz="2000" dirty="0">
              <a:hlinkClick r:id="rId2"/>
            </a:endParaRPr>
          </a:p>
          <a:p>
            <a:r>
              <a:rPr lang="en-US" sz="2000" dirty="0">
                <a:hlinkClick r:id="rId2"/>
              </a:rPr>
              <a:t>http://www.xavier.edu/library/about/documents/copyright_9-23-08.pdf</a:t>
            </a:r>
            <a:endParaRPr lang="en-US" sz="2000" dirty="0"/>
          </a:p>
          <a:p>
            <a:pPr marL="0" indent="0">
              <a:buNone/>
            </a:pPr>
            <a:endParaRPr lang="en-US" sz="2000" dirty="0"/>
          </a:p>
          <a:p>
            <a:r>
              <a:rPr lang="en-US" sz="2000" dirty="0"/>
              <a:t>The following handout discusses what teachers can legally use in the classroom in regards to:</a:t>
            </a:r>
            <a:endParaRPr lang="en-US" sz="800" dirty="0"/>
          </a:p>
          <a:p>
            <a:pPr lvl="2"/>
            <a:r>
              <a:rPr lang="en-US" sz="2000" dirty="0"/>
              <a:t>Printed Materials</a:t>
            </a:r>
          </a:p>
          <a:p>
            <a:pPr lvl="2"/>
            <a:r>
              <a:rPr lang="en-US" sz="2000" dirty="0"/>
              <a:t>Illustrations and Photographs</a:t>
            </a:r>
          </a:p>
          <a:p>
            <a:pPr lvl="2"/>
            <a:r>
              <a:rPr lang="en-US" sz="2000" dirty="0"/>
              <a:t>Video</a:t>
            </a:r>
          </a:p>
          <a:p>
            <a:pPr lvl="2"/>
            <a:r>
              <a:rPr lang="en-US" sz="2000" dirty="0"/>
              <a:t>Music</a:t>
            </a:r>
          </a:p>
          <a:p>
            <a:pPr lvl="2"/>
            <a:r>
              <a:rPr lang="en-US" sz="2000" dirty="0"/>
              <a:t>Computer Software</a:t>
            </a:r>
          </a:p>
          <a:p>
            <a:pPr lvl="2"/>
            <a:r>
              <a:rPr lang="en-US" sz="2000" dirty="0"/>
              <a:t>Internet</a:t>
            </a:r>
          </a:p>
          <a:p>
            <a:pPr lvl="2"/>
            <a:r>
              <a:rPr lang="en-US" sz="2000" dirty="0"/>
              <a:t>Television</a:t>
            </a:r>
          </a:p>
        </p:txBody>
      </p:sp>
    </p:spTree>
    <p:extLst>
      <p:ext uri="{BB962C8B-B14F-4D97-AF65-F5344CB8AC3E}">
        <p14:creationId xmlns:p14="http://schemas.microsoft.com/office/powerpoint/2010/main" val="102231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91" y="0"/>
            <a:ext cx="8229600" cy="1143000"/>
          </a:xfrm>
        </p:spPr>
        <p:txBody>
          <a:bodyPr/>
          <a:lstStyle/>
          <a:p>
            <a:r>
              <a:rPr lang="en-US" sz="3200">
                <a:ln>
                  <a:solidFill>
                    <a:schemeClr val="bg1"/>
                  </a:solidFill>
                </a:ln>
                <a:solidFill>
                  <a:schemeClr val="bg1"/>
                </a:solidFill>
              </a:rPr>
              <a:t>Questions</a:t>
            </a:r>
          </a:p>
        </p:txBody>
      </p:sp>
      <p:pic>
        <p:nvPicPr>
          <p:cNvPr id="4" name="giphy.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92113" y="774700"/>
            <a:ext cx="3976950" cy="3433763"/>
          </a:xfrm>
        </p:spPr>
      </p:pic>
    </p:spTree>
    <p:extLst>
      <p:ext uri="{BB962C8B-B14F-4D97-AF65-F5344CB8AC3E}">
        <p14:creationId xmlns:p14="http://schemas.microsoft.com/office/powerpoint/2010/main" val="189256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7219"/>
            <a:ext cx="7543800" cy="457200"/>
          </a:xfrm>
        </p:spPr>
        <p:txBody>
          <a:bodyPr>
            <a:normAutofit fontScale="90000"/>
          </a:bodyPr>
          <a:lstStyle/>
          <a:p>
            <a:br>
              <a:rPr lang="en-US"/>
            </a:br>
            <a:r>
              <a:rPr lang="en-US"/>
              <a:t>GROUP NORMS</a:t>
            </a:r>
          </a:p>
        </p:txBody>
      </p:sp>
      <p:sp>
        <p:nvSpPr>
          <p:cNvPr id="3" name="Content Placeholder 2"/>
          <p:cNvSpPr>
            <a:spLocks noGrp="1"/>
          </p:cNvSpPr>
          <p:nvPr>
            <p:ph idx="1"/>
          </p:nvPr>
        </p:nvSpPr>
        <p:spPr>
          <a:xfrm>
            <a:off x="1041400" y="1016000"/>
            <a:ext cx="8229600" cy="5110163"/>
          </a:xfrm>
        </p:spPr>
        <p:txBody>
          <a:bodyPr>
            <a:normAutofit/>
          </a:bodyPr>
          <a:lstStyle/>
          <a:p>
            <a:pPr>
              <a:lnSpc>
                <a:spcPct val="90000"/>
              </a:lnSpc>
              <a:spcBef>
                <a:spcPts val="1000"/>
              </a:spcBef>
              <a:buClr>
                <a:srgbClr val="3C3D3B"/>
              </a:buClr>
              <a:buFont typeface="Wingdings" charset="2"/>
              <a:buChar char="ü"/>
            </a:pPr>
            <a:r>
              <a:rPr lang="en-US" altLang="en-US" dirty="0">
                <a:solidFill>
                  <a:srgbClr val="3C3D3B"/>
                </a:solidFill>
                <a:sym typeface="Calibri" charset="0"/>
              </a:rPr>
              <a:t>Take responsibility for yourself as a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Honor timeframes (start, end, activity).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Be an active and hands-on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Use technology to enhance learning.</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Strive for equity of voice.</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Contribute to a learning environment where it is “safe to not know.”</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Ask questions tactfully if you don’t see the relevance.</a:t>
            </a:r>
          </a:p>
        </p:txBody>
      </p:sp>
    </p:spTree>
    <p:extLst>
      <p:ext uri="{BB962C8B-B14F-4D97-AF65-F5344CB8AC3E}">
        <p14:creationId xmlns:p14="http://schemas.microsoft.com/office/powerpoint/2010/main" val="1476586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8229600" cy="1143000"/>
          </a:xfrm>
        </p:spPr>
        <p:txBody>
          <a:bodyPr>
            <a:normAutofit/>
          </a:bodyPr>
          <a:lstStyle/>
          <a:p>
            <a:r>
              <a:rPr lang="en-US" dirty="0"/>
              <a:t>SESSION OBJECTIVES</a:t>
            </a:r>
          </a:p>
        </p:txBody>
      </p:sp>
      <p:sp>
        <p:nvSpPr>
          <p:cNvPr id="3" name="Content Placeholder 2"/>
          <p:cNvSpPr>
            <a:spLocks noGrp="1"/>
          </p:cNvSpPr>
          <p:nvPr>
            <p:ph idx="1"/>
          </p:nvPr>
        </p:nvSpPr>
        <p:spPr>
          <a:xfrm>
            <a:off x="1143000" y="1266088"/>
            <a:ext cx="7569200" cy="5312512"/>
          </a:xfrm>
        </p:spPr>
        <p:txBody>
          <a:bodyPr>
            <a:normAutofit fontScale="62500" lnSpcReduction="20000"/>
          </a:bodyPr>
          <a:lstStyle/>
          <a:p>
            <a:pPr marL="0" indent="0" algn="ctr">
              <a:buNone/>
            </a:pPr>
            <a:r>
              <a:rPr lang="en-US" sz="2800" b="1" u="sng" dirty="0"/>
              <a:t>Copyright, Fair Use, and Plagiarism</a:t>
            </a:r>
            <a:endParaRPr lang="en-US" sz="2800" dirty="0"/>
          </a:p>
          <a:p>
            <a:pPr marL="0" indent="0">
              <a:buNone/>
            </a:pPr>
            <a:r>
              <a:rPr lang="en-US" sz="2800" b="1" dirty="0"/>
              <a:t>Know:  </a:t>
            </a:r>
            <a:r>
              <a:rPr lang="en-US" sz="2800" dirty="0"/>
              <a:t>Recent developments  in technology have created issues among students in regards to copyright, fair use, and plagiarism. This lesson will </a:t>
            </a:r>
            <a:r>
              <a:rPr lang="en-US" sz="2900" dirty="0"/>
              <a:t>help students understand copyright, fair use, and plagiarism by focusing on why students should avoid plagiarism and exploring strategies that respect copyright and fair use. </a:t>
            </a:r>
          </a:p>
          <a:p>
            <a:pPr marL="0" indent="0">
              <a:buNone/>
            </a:pPr>
            <a:endParaRPr lang="en-US" sz="2800" b="1" dirty="0"/>
          </a:p>
          <a:p>
            <a:pPr marL="0" indent="0">
              <a:buNone/>
            </a:pPr>
            <a:r>
              <a:rPr lang="en-US" sz="2800" b="1" dirty="0"/>
              <a:t>Understand: </a:t>
            </a:r>
            <a:r>
              <a:rPr lang="en-US" sz="2800" dirty="0"/>
              <a:t> </a:t>
            </a:r>
            <a:r>
              <a:rPr lang="en-US" sz="2900" dirty="0"/>
              <a:t>The lesson includes three parts, each framed by a KWL chart. In the first part, focusing on plagiarism, students discuss plagiarism and look at examples to determine whether the passages are plagiarized. Part two introduces copyright and fair use. Students use a Think-Pair-Share strategy to explore questions about fair use, then read several scenarios and determine if the uses described are fair use. In the third part, students develop paraphrasing skills through direct practice with paraphrasing text book passages using an online notetaking tool. </a:t>
            </a:r>
          </a:p>
          <a:p>
            <a:pPr marL="0" indent="0">
              <a:buNone/>
            </a:pPr>
            <a:br>
              <a:rPr lang="en-US" sz="2600" dirty="0"/>
            </a:br>
            <a:r>
              <a:rPr lang="en-US" sz="2800" b="1" dirty="0"/>
              <a:t>Do:   </a:t>
            </a:r>
            <a:r>
              <a:rPr lang="en-US" sz="2800" dirty="0"/>
              <a:t>Teachers should leave the session experienced in how to address the uses with copyright, fair use, and plagiarism. </a:t>
            </a:r>
            <a:r>
              <a:rPr lang="en-US" sz="2900" dirty="0"/>
              <a:t>Teacher should also be able to access websites that can be used as a resource for teaching and use activities that engage students in higher levels of information on how to properly create projects that follow the copyright, fair use, and plagiarism policies.</a:t>
            </a:r>
            <a:endParaRPr lang="en-US" sz="2800" dirty="0"/>
          </a:p>
          <a:p>
            <a:endParaRPr lang="en-US" sz="2800" dirty="0"/>
          </a:p>
          <a:p>
            <a:endParaRPr lang="en-US" sz="2800" dirty="0"/>
          </a:p>
        </p:txBody>
      </p:sp>
    </p:spTree>
    <p:extLst>
      <p:ext uri="{BB962C8B-B14F-4D97-AF65-F5344CB8AC3E}">
        <p14:creationId xmlns:p14="http://schemas.microsoft.com/office/powerpoint/2010/main" val="31426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t="5093" b="5093"/>
          <a:stretch>
            <a:fillRect/>
          </a:stretch>
        </p:blipFill>
        <p:spPr>
          <a:xfrm>
            <a:off x="1470294" y="800526"/>
            <a:ext cx="3464763" cy="971304"/>
          </a:xfrm>
          <a:prstGeom prst="rect">
            <a:avLst/>
          </a:prstGeom>
        </p:spPr>
      </p:pic>
      <p:pic>
        <p:nvPicPr>
          <p:cNvPr id="9" name="Picture 8" descr="Screen Shot 2017-05-23 at 9.15.27 AM.png"/>
          <p:cNvPicPr>
            <a:picLocks noChangeAspect="1"/>
          </p:cNvPicPr>
          <p:nvPr/>
        </p:nvPicPr>
        <p:blipFill rotWithShape="1">
          <a:blip r:embed="rId4">
            <a:extLst>
              <a:ext uri="{28A0092B-C50C-407E-A947-70E740481C1C}">
                <a14:useLocalDpi xmlns:a14="http://schemas.microsoft.com/office/drawing/2010/main" val="0"/>
              </a:ext>
            </a:extLst>
          </a:blip>
          <a:srcRect l="18003" t="41732" r="31419" b="24796"/>
          <a:stretch/>
        </p:blipFill>
        <p:spPr>
          <a:xfrm>
            <a:off x="1470295" y="2101107"/>
            <a:ext cx="7007916" cy="3763179"/>
          </a:xfrm>
          <a:prstGeom prst="rect">
            <a:avLst/>
          </a:prstGeom>
        </p:spPr>
      </p:pic>
    </p:spTree>
    <p:extLst>
      <p:ext uri="{BB962C8B-B14F-4D97-AF65-F5344CB8AC3E}">
        <p14:creationId xmlns:p14="http://schemas.microsoft.com/office/powerpoint/2010/main" val="2001056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0"/>
            <a:ext cx="7594600" cy="457200"/>
          </a:xfrm>
        </p:spPr>
        <p:txBody>
          <a:bodyPr>
            <a:normAutofit fontScale="90000"/>
          </a:bodyPr>
          <a:lstStyle/>
          <a:p>
            <a:r>
              <a:rPr lang="en-US" sz="3200" b="1" dirty="0">
                <a:latin typeface="Segoe UI" panose="020B0502040204020203" pitchFamily="34" charset="0"/>
                <a:cs typeface="Segoe UI" panose="020B0502040204020203" pitchFamily="34" charset="0"/>
              </a:rPr>
              <a:t>Chief of Schools Vision </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FE8B2518-BC94-454D-9DA2-20F27F1B71CC}" type="slidenum">
              <a:rPr lang="en-US" smtClean="0"/>
              <a:pPr/>
              <a:t>5</a:t>
            </a:fld>
            <a:endParaRPr lang="en-US" dirty="0"/>
          </a:p>
        </p:txBody>
      </p:sp>
      <p:graphicFrame>
        <p:nvGraphicFramePr>
          <p:cNvPr id="8" name="Content Placeholder 4"/>
          <p:cNvGraphicFramePr>
            <a:graphicFrameLocks noGrp="1"/>
          </p:cNvGraphicFramePr>
          <p:nvPr>
            <p:ph sz="quarter" idx="10"/>
            <p:extLst>
              <p:ext uri="{D42A27DB-BD31-4B8C-83A1-F6EECF244321}">
                <p14:modId xmlns:p14="http://schemas.microsoft.com/office/powerpoint/2010/main" val="806911922"/>
              </p:ext>
            </p:extLst>
          </p:nvPr>
        </p:nvGraphicFramePr>
        <p:xfrm>
          <a:off x="1498600" y="1397000"/>
          <a:ext cx="7331642" cy="4597400"/>
        </p:xfrm>
        <a:graphic>
          <a:graphicData uri="http://schemas.openxmlformats.org/drawingml/2006/table">
            <a:tbl>
              <a:tblPr firstRow="1" bandRow="1">
                <a:tableStyleId>{2D5ABB26-0587-4C30-8999-92F81FD0307C}</a:tableStyleId>
              </a:tblPr>
              <a:tblGrid>
                <a:gridCol w="7331642">
                  <a:extLst>
                    <a:ext uri="{9D8B030D-6E8A-4147-A177-3AD203B41FA5}">
                      <a16:colId xmlns:a16="http://schemas.microsoft.com/office/drawing/2014/main" val="20000"/>
                    </a:ext>
                  </a:extLst>
                </a:gridCol>
              </a:tblGrid>
              <a:tr h="4597400">
                <a:tc>
                  <a:txBody>
                    <a:bodyPr/>
                    <a:lstStyle/>
                    <a:p>
                      <a:pPr algn="ctr"/>
                      <a:r>
                        <a:rPr lang="en-US" sz="2800" b="1" dirty="0">
                          <a:solidFill>
                            <a:schemeClr val="bg1"/>
                          </a:solidFill>
                          <a:latin typeface="Segoe UI" panose="020B0502040204020203" pitchFamily="34" charset="0"/>
                          <a:cs typeface="Segoe UI" panose="020B0502040204020203" pitchFamily="34" charset="0"/>
                        </a:rPr>
                        <a:t>Our Vision for Student Success</a:t>
                      </a:r>
                      <a:endParaRPr lang="en-US" sz="2800" dirty="0">
                        <a:solidFill>
                          <a:schemeClr val="bg1"/>
                        </a:solidFill>
                        <a:latin typeface="+mn-lt"/>
                      </a:endParaRPr>
                    </a:p>
                    <a:p>
                      <a:endParaRPr lang="en-US" sz="2400" dirty="0">
                        <a:solidFill>
                          <a:schemeClr val="bg1"/>
                        </a:solidFill>
                        <a:latin typeface="+mn-lt"/>
                      </a:endParaRPr>
                    </a:p>
                    <a:p>
                      <a:pPr algn="l"/>
                      <a:r>
                        <a:rPr lang="en-US" sz="2400" dirty="0">
                          <a:solidFill>
                            <a:schemeClr val="bg1"/>
                          </a:solidFill>
                          <a:latin typeface="+mn-lt"/>
                        </a:rPr>
                        <a:t>Every day, Shelby County School students experience high levels of success with challenging content in our classrooms and show consistent academic growth and achievement each year.  We are committed to preparing well-rounded graduates who compete globally, because they persevere through challenges, think critically, advocate for and drive their own learning experiences, and collaborate effectively with diverse peers.</a:t>
                      </a:r>
                    </a:p>
                  </a:txBody>
                  <a:tcPr>
                    <a:solidFill>
                      <a:schemeClr val="tx2"/>
                    </a:solidFill>
                  </a:tcPr>
                </a:tc>
                <a:extLst>
                  <a:ext uri="{0D108BD9-81ED-4DB2-BD59-A6C34878D82A}">
                    <a16:rowId xmlns:a16="http://schemas.microsoft.com/office/drawing/2014/main" val="3406313728"/>
                  </a:ext>
                </a:extLst>
              </a:tr>
            </a:tbl>
          </a:graphicData>
        </a:graphic>
      </p:graphicFrame>
    </p:spTree>
    <p:extLst>
      <p:ext uri="{BB962C8B-B14F-4D97-AF65-F5344CB8AC3E}">
        <p14:creationId xmlns:p14="http://schemas.microsoft.com/office/powerpoint/2010/main" val="1178889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7569200" cy="431800"/>
          </a:xfrm>
        </p:spPr>
        <p:txBody>
          <a:bodyPr>
            <a:normAutofit fontScale="90000"/>
          </a:bodyPr>
          <a:lstStyle/>
          <a:p>
            <a:r>
              <a:rPr lang="en-US" sz="3200" b="1" dirty="0">
                <a:latin typeface="Segoe UI" panose="020B0502040204020203" pitchFamily="34" charset="0"/>
                <a:cs typeface="Segoe UI" panose="020B0502040204020203" pitchFamily="34" charset="0"/>
              </a:rPr>
              <a:t>Vision and Key Levers</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FE8B2518-BC94-454D-9DA2-20F27F1B71CC}"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8273955"/>
              </p:ext>
            </p:extLst>
          </p:nvPr>
        </p:nvGraphicFramePr>
        <p:xfrm>
          <a:off x="1371600" y="1804623"/>
          <a:ext cx="7315200" cy="5577840"/>
        </p:xfrm>
        <a:graphic>
          <a:graphicData uri="http://schemas.openxmlformats.org/drawingml/2006/table">
            <a:tbl>
              <a:tblPr firstRow="1" bandRow="1">
                <a:tableStyleId>{2D5ABB26-0587-4C30-8999-92F81FD0307C}</a:tableStyleId>
              </a:tblPr>
              <a:tblGrid>
                <a:gridCol w="972021">
                  <a:extLst>
                    <a:ext uri="{9D8B030D-6E8A-4147-A177-3AD203B41FA5}">
                      <a16:colId xmlns:a16="http://schemas.microsoft.com/office/drawing/2014/main" val="1472174537"/>
                    </a:ext>
                  </a:extLst>
                </a:gridCol>
                <a:gridCol w="6343179">
                  <a:extLst>
                    <a:ext uri="{9D8B030D-6E8A-4147-A177-3AD203B41FA5}">
                      <a16:colId xmlns:a16="http://schemas.microsoft.com/office/drawing/2014/main" val="926027056"/>
                    </a:ext>
                  </a:extLst>
                </a:gridCol>
              </a:tblGrid>
              <a:tr h="34741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If we…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Act as a</a:t>
                      </a:r>
                      <a:r>
                        <a:rPr lang="en-US" sz="1600" baseline="0" dirty="0">
                          <a:solidFill>
                            <a:schemeClr val="tx1"/>
                          </a:solidFill>
                          <a:latin typeface="Segoe UI" panose="020B0502040204020203" pitchFamily="34" charset="0"/>
                          <a:cs typeface="Segoe UI" panose="020B0502040204020203" pitchFamily="34" charset="0"/>
                        </a:rPr>
                        <a:t> </a:t>
                      </a:r>
                      <a:r>
                        <a:rPr lang="en-US" sz="1600" b="1" baseline="0" dirty="0">
                          <a:solidFill>
                            <a:schemeClr val="tx1"/>
                          </a:solidFill>
                          <a:latin typeface="Segoe UI" panose="020B0502040204020203" pitchFamily="34" charset="0"/>
                          <a:cs typeface="Segoe UI" panose="020B0502040204020203" pitchFamily="34" charset="0"/>
                        </a:rPr>
                        <a:t>collaborative service </a:t>
                      </a:r>
                      <a:r>
                        <a:rPr lang="en-US" sz="1600" baseline="0" dirty="0">
                          <a:solidFill>
                            <a:schemeClr val="tx1"/>
                          </a:solidFill>
                          <a:latin typeface="Segoe UI" panose="020B0502040204020203" pitchFamily="34" charset="0"/>
                          <a:cs typeface="Segoe UI" panose="020B0502040204020203" pitchFamily="34" charset="0"/>
                        </a:rPr>
                        <a:t>that provides intentional support to every school</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155159"/>
                  </a:ext>
                </a:extLst>
              </a:tr>
              <a:tr h="318345">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Leverage</a:t>
                      </a:r>
                      <a:r>
                        <a:rPr lang="en-US" sz="1600" baseline="0" dirty="0">
                          <a:solidFill>
                            <a:schemeClr val="tx1"/>
                          </a:solidFill>
                          <a:latin typeface="Segoe UI" panose="020B0502040204020203" pitchFamily="34" charset="0"/>
                          <a:cs typeface="Segoe UI" panose="020B0502040204020203" pitchFamily="34" charset="0"/>
                        </a:rPr>
                        <a:t> the strengths and talents of </a:t>
                      </a:r>
                      <a:r>
                        <a:rPr lang="en-US" sz="1600" b="1" baseline="0" dirty="0">
                          <a:solidFill>
                            <a:schemeClr val="tx1"/>
                          </a:solidFill>
                          <a:latin typeface="Segoe UI" panose="020B0502040204020203" pitchFamily="34" charset="0"/>
                          <a:cs typeface="Segoe UI" panose="020B0502040204020203" pitchFamily="34" charset="0"/>
                        </a:rPr>
                        <a:t>our people</a:t>
                      </a:r>
                      <a:endParaRPr lang="en-US" sz="1600" b="1"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64773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Invest all </a:t>
                      </a:r>
                      <a:r>
                        <a:rPr lang="en-US" sz="1600" b="1" dirty="0">
                          <a:solidFill>
                            <a:schemeClr val="tx1"/>
                          </a:solidFill>
                          <a:latin typeface="Segoe UI" panose="020B0502040204020203" pitchFamily="34" charset="0"/>
                          <a:cs typeface="Segoe UI" panose="020B0502040204020203" pitchFamily="34" charset="0"/>
                        </a:rPr>
                        <a:t>stakeholders</a:t>
                      </a:r>
                      <a:r>
                        <a:rPr lang="en-US" sz="1600" dirty="0">
                          <a:solidFill>
                            <a:schemeClr val="tx1"/>
                          </a:solidFill>
                          <a:latin typeface="Segoe UI" panose="020B0502040204020203" pitchFamily="34" charset="0"/>
                          <a:cs typeface="Segoe UI" panose="020B0502040204020203" pitchFamily="34" charset="0"/>
                        </a:rPr>
                        <a:t> in our vision and strategies for student</a:t>
                      </a:r>
                      <a:r>
                        <a:rPr lang="en-US" sz="1600" baseline="0" dirty="0">
                          <a:solidFill>
                            <a:schemeClr val="tx1"/>
                          </a:solidFill>
                          <a:latin typeface="Segoe UI" panose="020B0502040204020203" pitchFamily="34" charset="0"/>
                          <a:cs typeface="Segoe UI" panose="020B0502040204020203" pitchFamily="34" charset="0"/>
                        </a:rPr>
                        <a:t> success</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1100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Equip</a:t>
                      </a:r>
                      <a:r>
                        <a:rPr lang="en-US" sz="1600" baseline="0" dirty="0">
                          <a:solidFill>
                            <a:schemeClr val="tx1"/>
                          </a:solidFill>
                          <a:latin typeface="Segoe UI" panose="020B0502040204020203" pitchFamily="34" charset="0"/>
                          <a:cs typeface="Segoe UI" panose="020B0502040204020203" pitchFamily="34" charset="0"/>
                        </a:rPr>
                        <a:t> all </a:t>
                      </a:r>
                      <a:r>
                        <a:rPr lang="en-US" sz="1600" b="1" baseline="0" dirty="0">
                          <a:solidFill>
                            <a:schemeClr val="tx1"/>
                          </a:solidFill>
                          <a:latin typeface="Segoe UI" panose="020B0502040204020203" pitchFamily="34" charset="0"/>
                          <a:cs typeface="Segoe UI" panose="020B0502040204020203" pitchFamily="34" charset="0"/>
                        </a:rPr>
                        <a:t>leaders</a:t>
                      </a:r>
                      <a:r>
                        <a:rPr lang="en-US" sz="1600" baseline="0" dirty="0">
                          <a:solidFill>
                            <a:schemeClr val="tx1"/>
                          </a:solidFill>
                          <a:latin typeface="Segoe UI" panose="020B0502040204020203" pitchFamily="34" charset="0"/>
                          <a:cs typeface="Segoe UI" panose="020B0502040204020203" pitchFamily="34" charset="0"/>
                        </a:rPr>
                        <a:t> to be agents of change</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411353"/>
                  </a:ext>
                </a:extLst>
              </a:tr>
              <a:tr h="545556">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Foster a dynamic,</a:t>
                      </a:r>
                      <a:r>
                        <a:rPr lang="en-US" sz="1600" baseline="0" dirty="0">
                          <a:solidFill>
                            <a:schemeClr val="tx1"/>
                          </a:solidFill>
                          <a:latin typeface="Segoe UI" panose="020B0502040204020203" pitchFamily="34" charset="0"/>
                          <a:cs typeface="Segoe UI" panose="020B0502040204020203" pitchFamily="34" charset="0"/>
                        </a:rPr>
                        <a:t> coherent </a:t>
                      </a:r>
                      <a:r>
                        <a:rPr lang="en-US" sz="1600" b="1" baseline="0" dirty="0">
                          <a:solidFill>
                            <a:schemeClr val="tx1"/>
                          </a:solidFill>
                          <a:latin typeface="Segoe UI" panose="020B0502040204020203" pitchFamily="34" charset="0"/>
                          <a:cs typeface="Segoe UI" panose="020B0502040204020203" pitchFamily="34" charset="0"/>
                        </a:rPr>
                        <a:t>instructional system </a:t>
                      </a:r>
                      <a:r>
                        <a:rPr lang="en-US" sz="1600" baseline="0" dirty="0">
                          <a:solidFill>
                            <a:schemeClr val="tx1"/>
                          </a:solidFill>
                          <a:latin typeface="Segoe UI" panose="020B0502040204020203" pitchFamily="34" charset="0"/>
                          <a:cs typeface="Segoe UI" panose="020B0502040204020203" pitchFamily="34" charset="0"/>
                        </a:rPr>
                        <a:t>to support and develop our schools in achieving our shared vision.</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297516"/>
                  </a:ext>
                </a:extLst>
              </a:tr>
              <a:tr h="206737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Then…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spcBef>
                          <a:spcPts val="300"/>
                        </a:spcBef>
                        <a:spcAft>
                          <a:spcPts val="300"/>
                        </a:spcAft>
                        <a:buFont typeface="Wingdings" panose="05000000000000000000" pitchFamily="2" charset="2"/>
                        <a:buChar char="§"/>
                      </a:pPr>
                      <a:r>
                        <a:rPr lang="en-US" sz="1600" dirty="0">
                          <a:solidFill>
                            <a:schemeClr val="tx1"/>
                          </a:solidFill>
                          <a:latin typeface="Segoe UI" panose="020B0502040204020203" pitchFamily="34" charset="0"/>
                          <a:cs typeface="Segoe UI" panose="020B0502040204020203" pitchFamily="34" charset="0"/>
                        </a:rPr>
                        <a:t>Principals</a:t>
                      </a:r>
                      <a:r>
                        <a:rPr lang="en-US" sz="1600" baseline="0" dirty="0">
                          <a:solidFill>
                            <a:schemeClr val="tx1"/>
                          </a:solidFill>
                          <a:latin typeface="Segoe UI" panose="020B0502040204020203" pitchFamily="34" charset="0"/>
                          <a:cs typeface="Segoe UI" panose="020B0502040204020203" pitchFamily="34" charset="0"/>
                        </a:rPr>
                        <a:t> will create conditions, structures, and supports that foster an intentional culture of teaching and learning which meets the academic, social, and emotional needs of students.</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Teachers will meet the academic, emotional and social needs of students by using high-yield practices and resources to craft instructional experiences that accelerate student growth and achievement.</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Students will experience optimal learning environments which will allow them to think critically, collaborate with peers and demonstrate learning expectations.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8489"/>
                  </a:ext>
                </a:extLst>
              </a:tr>
            </a:tbl>
          </a:graphicData>
        </a:graphic>
      </p:graphicFrame>
      <p:sp>
        <p:nvSpPr>
          <p:cNvPr id="5" name="TextBox 4"/>
          <p:cNvSpPr txBox="1"/>
          <p:nvPr/>
        </p:nvSpPr>
        <p:spPr>
          <a:xfrm>
            <a:off x="1117600" y="993381"/>
            <a:ext cx="7700936"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Our key levers represent HOW we will get there, the commitments that we will make and where we will focus our time, our resources, and our capacity.</a:t>
            </a:r>
          </a:p>
        </p:txBody>
      </p:sp>
    </p:spTree>
    <p:extLst>
      <p:ext uri="{BB962C8B-B14F-4D97-AF65-F5344CB8AC3E}">
        <p14:creationId xmlns:p14="http://schemas.microsoft.com/office/powerpoint/2010/main" val="1944022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19200" y="-269312"/>
            <a:ext cx="7772400" cy="1072733"/>
          </a:xfrm>
        </p:spPr>
        <p:txBody>
          <a:bodyPr anchor="ctr"/>
          <a:lstStyle/>
          <a:p>
            <a:pPr algn="l"/>
            <a:r>
              <a:rPr lang="en-US" sz="3600" b="1" dirty="0"/>
              <a:t>Chief of Schools Department Priorities</a:t>
            </a:r>
          </a:p>
        </p:txBody>
      </p:sp>
      <p:sp>
        <p:nvSpPr>
          <p:cNvPr id="5" name="Content Placeholder 2"/>
          <p:cNvSpPr>
            <a:spLocks noGrp="1"/>
          </p:cNvSpPr>
          <p:nvPr>
            <p:ph idx="1"/>
          </p:nvPr>
        </p:nvSpPr>
        <p:spPr>
          <a:xfrm>
            <a:off x="1219200" y="990600"/>
            <a:ext cx="7696200" cy="5689600"/>
          </a:xfrm>
        </p:spPr>
        <p:txBody>
          <a:bodyPr>
            <a:normAutofit fontScale="92500" lnSpcReduction="20000"/>
          </a:bodyPr>
          <a:lstStyle/>
          <a:p>
            <a:pPr marL="0" indent="0">
              <a:buNone/>
            </a:pPr>
            <a:r>
              <a:rPr lang="en-US" sz="2400" b="1" dirty="0">
                <a:solidFill>
                  <a:srgbClr val="000000"/>
                </a:solidFill>
              </a:rPr>
              <a:t>PRIORITIES:</a:t>
            </a:r>
          </a:p>
          <a:p>
            <a:pPr marL="0" indent="0">
              <a:buNone/>
            </a:pPr>
            <a:endParaRPr lang="en-US" sz="2400" dirty="0"/>
          </a:p>
          <a:p>
            <a:r>
              <a:rPr lang="en-US" sz="2400" dirty="0"/>
              <a:t>Support </a:t>
            </a:r>
            <a:r>
              <a:rPr lang="en-US" sz="2400" b="1" dirty="0">
                <a:solidFill>
                  <a:srgbClr val="FF0000"/>
                </a:solidFill>
              </a:rPr>
              <a:t>all</a:t>
            </a:r>
            <a:r>
              <a:rPr lang="en-US" sz="2400" dirty="0"/>
              <a:t> schools in their implementation of improvement strategies (human capital, extended day, coaching leaders concerning Tennessee State standards)</a:t>
            </a:r>
          </a:p>
          <a:p>
            <a:r>
              <a:rPr lang="en-US" sz="2400" dirty="0"/>
              <a:t>Develop educators by providing quality professional development for </a:t>
            </a:r>
            <a:r>
              <a:rPr lang="en-US" sz="2400" b="1" dirty="0">
                <a:solidFill>
                  <a:srgbClr val="FF0000"/>
                </a:solidFill>
              </a:rPr>
              <a:t>all</a:t>
            </a:r>
            <a:r>
              <a:rPr lang="en-US" sz="2400" b="1" dirty="0"/>
              <a:t> </a:t>
            </a:r>
            <a:r>
              <a:rPr lang="en-US" sz="2400" dirty="0"/>
              <a:t>leaders (ILDs, ILTs, ISW week, principals, assistant principals, and PLC Coaches) </a:t>
            </a:r>
          </a:p>
          <a:p>
            <a:r>
              <a:rPr lang="en-US" sz="2400" dirty="0"/>
              <a:t>Build capacity by implementing and building  Instructional Leadership Teams in </a:t>
            </a:r>
            <a:r>
              <a:rPr lang="en-US" sz="2400" b="1" dirty="0">
                <a:solidFill>
                  <a:srgbClr val="FF0000"/>
                </a:solidFill>
              </a:rPr>
              <a:t>all</a:t>
            </a:r>
            <a:r>
              <a:rPr lang="en-US" sz="2400" dirty="0"/>
              <a:t> schools </a:t>
            </a:r>
          </a:p>
          <a:p>
            <a:r>
              <a:rPr lang="en-US" sz="2400" dirty="0"/>
              <a:t>Define clear roles and responsibilities in </a:t>
            </a:r>
            <a:r>
              <a:rPr lang="en-US" sz="2400" b="1" dirty="0">
                <a:solidFill>
                  <a:srgbClr val="FF0000"/>
                </a:solidFill>
              </a:rPr>
              <a:t>all</a:t>
            </a:r>
            <a:r>
              <a:rPr lang="en-US" sz="2400" dirty="0"/>
              <a:t> schools to ensure alignment of strategies (leaders, coaches, teacher leaders) </a:t>
            </a:r>
          </a:p>
          <a:p>
            <a:r>
              <a:rPr lang="en-US" sz="2400" dirty="0"/>
              <a:t>Utilize data and technology to support improvement </a:t>
            </a:r>
          </a:p>
          <a:p>
            <a:r>
              <a:rPr lang="en-US" sz="2400" dirty="0"/>
              <a:t>Build a pipeline of effective leaders to support </a:t>
            </a:r>
            <a:r>
              <a:rPr lang="en-US" sz="2400" b="1" dirty="0">
                <a:solidFill>
                  <a:srgbClr val="FF0000"/>
                </a:solidFill>
              </a:rPr>
              <a:t>all</a:t>
            </a:r>
            <a:r>
              <a:rPr lang="en-US" sz="2400" b="1" dirty="0"/>
              <a:t>  </a:t>
            </a:r>
            <a:r>
              <a:rPr lang="en-US" sz="2400" dirty="0"/>
              <a:t>schools  (principal and teacher leaders) </a:t>
            </a:r>
          </a:p>
          <a:p>
            <a:r>
              <a:rPr lang="en-US" sz="2400" dirty="0"/>
              <a:t>Establish “non-negotiables” for </a:t>
            </a:r>
            <a:r>
              <a:rPr lang="en-US" sz="2400" b="1" dirty="0">
                <a:solidFill>
                  <a:srgbClr val="FF0000"/>
                </a:solidFill>
              </a:rPr>
              <a:t>all</a:t>
            </a:r>
            <a:r>
              <a:rPr lang="en-US" sz="2400" dirty="0"/>
              <a:t> schools to increase the achievement of students </a:t>
            </a:r>
          </a:p>
          <a:p>
            <a:pPr marL="0" indent="0">
              <a:buNone/>
            </a:pPr>
            <a:endParaRPr lang="en-US" sz="2300" b="1" dirty="0"/>
          </a:p>
        </p:txBody>
      </p:sp>
    </p:spTree>
    <p:extLst>
      <p:ext uri="{BB962C8B-B14F-4D97-AF65-F5344CB8AC3E}">
        <p14:creationId xmlns:p14="http://schemas.microsoft.com/office/powerpoint/2010/main" val="97392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solidFill>
                  <a:schemeClr val="tx1">
                    <a:lumMod val="75000"/>
                    <a:lumOff val="25000"/>
                  </a:schemeClr>
                </a:solidFill>
              </a:rPr>
              <a:t>What</a:t>
            </a:r>
            <a:r>
              <a:rPr lang="fr-CA" dirty="0">
                <a:solidFill>
                  <a:schemeClr val="tx1">
                    <a:lumMod val="75000"/>
                    <a:lumOff val="25000"/>
                  </a:schemeClr>
                </a:solidFill>
              </a:rPr>
              <a:t> </a:t>
            </a:r>
            <a:r>
              <a:rPr lang="fr-CA" dirty="0" err="1">
                <a:solidFill>
                  <a:schemeClr val="tx1">
                    <a:lumMod val="75000"/>
                    <a:lumOff val="25000"/>
                  </a:schemeClr>
                </a:solidFill>
              </a:rPr>
              <a:t>is</a:t>
            </a:r>
            <a:r>
              <a:rPr lang="fr-CA" dirty="0">
                <a:solidFill>
                  <a:schemeClr val="tx1">
                    <a:lumMod val="75000"/>
                    <a:lumOff val="25000"/>
                  </a:schemeClr>
                </a:solidFill>
              </a:rPr>
              <a:t> </a:t>
            </a:r>
            <a:r>
              <a:rPr lang="fr-CA" dirty="0" err="1">
                <a:solidFill>
                  <a:schemeClr val="tx1">
                    <a:lumMod val="75000"/>
                    <a:lumOff val="25000"/>
                  </a:schemeClr>
                </a:solidFill>
              </a:rPr>
              <a:t>Plagiarism</a:t>
            </a:r>
            <a:r>
              <a:rPr lang="fr-CA" dirty="0">
                <a:solidFill>
                  <a:schemeClr val="tx1">
                    <a:lumMod val="75000"/>
                    <a:lumOff val="25000"/>
                  </a:schemeClr>
                </a:solidFill>
              </a:rPr>
              <a:t>?</a:t>
            </a:r>
            <a:endParaRPr lang="en-US" dirty="0"/>
          </a:p>
        </p:txBody>
      </p:sp>
      <p:sp>
        <p:nvSpPr>
          <p:cNvPr id="3" name="Content Placeholder 2"/>
          <p:cNvSpPr>
            <a:spLocks noGrp="1"/>
          </p:cNvSpPr>
          <p:nvPr>
            <p:ph idx="1"/>
          </p:nvPr>
        </p:nvSpPr>
        <p:spPr>
          <a:xfrm>
            <a:off x="1353312" y="1600200"/>
            <a:ext cx="7479792" cy="4892039"/>
          </a:xfrm>
        </p:spPr>
        <p:txBody>
          <a:bodyPr/>
          <a:lstStyle/>
          <a:p>
            <a:pPr>
              <a:lnSpc>
                <a:spcPct val="90000"/>
              </a:lnSpc>
            </a:pPr>
            <a:r>
              <a:rPr lang="en-US" dirty="0"/>
              <a:t>to steal and pass off (the ideas or words of another) as one's own</a:t>
            </a:r>
            <a:r>
              <a:rPr lang="en-US" b="1" dirty="0"/>
              <a:t>:</a:t>
            </a:r>
            <a:r>
              <a:rPr lang="en-US" dirty="0"/>
              <a:t> use (another's production) without crediting the source</a:t>
            </a:r>
            <a:br>
              <a:rPr lang="en-US" dirty="0"/>
            </a:br>
            <a:endParaRPr lang="en-US" dirty="0"/>
          </a:p>
          <a:p>
            <a:pPr>
              <a:lnSpc>
                <a:spcPct val="90000"/>
              </a:lnSpc>
            </a:pPr>
            <a:r>
              <a:rPr lang="en-US" dirty="0"/>
              <a:t>to commit literary theft </a:t>
            </a:r>
            <a:r>
              <a:rPr lang="en-US" b="1" dirty="0"/>
              <a:t>:</a:t>
            </a:r>
            <a:r>
              <a:rPr lang="en-US" dirty="0"/>
              <a:t> present as new and original an idea or product derived from an existing source </a:t>
            </a:r>
          </a:p>
          <a:p>
            <a:pPr>
              <a:lnSpc>
                <a:spcPct val="90000"/>
              </a:lnSpc>
              <a:buFontTx/>
              <a:buNone/>
            </a:pPr>
            <a:r>
              <a:rPr lang="en-US" dirty="0"/>
              <a:t>		-from Merriam-Webster Online 	 	 Dictionary</a:t>
            </a:r>
          </a:p>
          <a:p>
            <a:endParaRPr lang="en-US" dirty="0"/>
          </a:p>
        </p:txBody>
      </p:sp>
    </p:spTree>
    <p:extLst>
      <p:ext uri="{BB962C8B-B14F-4D97-AF65-F5344CB8AC3E}">
        <p14:creationId xmlns:p14="http://schemas.microsoft.com/office/powerpoint/2010/main" val="161171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Plagiarism!</a:t>
            </a:r>
          </a:p>
        </p:txBody>
      </p:sp>
      <p:sp>
        <p:nvSpPr>
          <p:cNvPr id="3" name="Content Placeholder 2"/>
          <p:cNvSpPr>
            <a:spLocks noGrp="1"/>
          </p:cNvSpPr>
          <p:nvPr>
            <p:ph idx="1"/>
          </p:nvPr>
        </p:nvSpPr>
        <p:spPr>
          <a:xfrm>
            <a:off x="1389888" y="1417638"/>
            <a:ext cx="7296912" cy="4708525"/>
          </a:xfrm>
        </p:spPr>
        <p:txBody>
          <a:bodyPr/>
          <a:lstStyle/>
          <a:p>
            <a:pPr lvl="0" defTabSz="914400" fontAlgn="base">
              <a:spcAft>
                <a:spcPct val="0"/>
              </a:spcAft>
              <a:buFont typeface="Arial" charset="0"/>
              <a:buChar char="•"/>
              <a:defRPr/>
            </a:pPr>
            <a:r>
              <a:rPr lang="en-US" dirty="0"/>
              <a:t>Never copy anything directly  from a book, magazine, or newspaper and pass it of as your own. </a:t>
            </a:r>
          </a:p>
          <a:p>
            <a:pPr lvl="0" defTabSz="914400" fontAlgn="base">
              <a:spcAft>
                <a:spcPct val="0"/>
              </a:spcAft>
              <a:buFont typeface="Arial" charset="0"/>
              <a:buChar char="•"/>
              <a:defRPr/>
            </a:pPr>
            <a:r>
              <a:rPr lang="en-US" dirty="0"/>
              <a:t>Never print directly from the Internet and pass it off as your own. </a:t>
            </a:r>
          </a:p>
          <a:p>
            <a:pPr lvl="0" defTabSz="914400" fontAlgn="base">
              <a:spcAft>
                <a:spcPct val="0"/>
              </a:spcAft>
              <a:buFont typeface="Arial" charset="0"/>
              <a:buChar char="•"/>
              <a:defRPr/>
            </a:pPr>
            <a:r>
              <a:rPr lang="en-US" dirty="0"/>
              <a:t>This includes copying from other students.</a:t>
            </a:r>
          </a:p>
          <a:p>
            <a:pPr lvl="0" defTabSz="914400" fontAlgn="base">
              <a:spcAft>
                <a:spcPct val="0"/>
              </a:spcAft>
              <a:buNone/>
              <a:defRPr/>
            </a:pPr>
            <a:r>
              <a:rPr lang="en-US" dirty="0"/>
              <a:t>	</a:t>
            </a:r>
            <a:endParaRPr lang="en-US" sz="1600" dirty="0"/>
          </a:p>
        </p:txBody>
      </p:sp>
    </p:spTree>
    <p:extLst>
      <p:ext uri="{BB962C8B-B14F-4D97-AF65-F5344CB8AC3E}">
        <p14:creationId xmlns:p14="http://schemas.microsoft.com/office/powerpoint/2010/main" val="12469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31651</TotalTime>
  <Words>1105</Words>
  <Application>Microsoft Office PowerPoint</Application>
  <PresentationFormat>On-screen Show (4:3)</PresentationFormat>
  <Paragraphs>146</Paragraphs>
  <Slides>18</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PGothic</vt:lpstr>
      <vt:lpstr>Arial</vt:lpstr>
      <vt:lpstr>Calibri</vt:lpstr>
      <vt:lpstr>Segoe UI</vt:lpstr>
      <vt:lpstr>Wingdings</vt:lpstr>
      <vt:lpstr>Office Theme</vt:lpstr>
      <vt:lpstr>Copyright, Fair Use, and Plagiarism:   How To Teach Your Students The Difference  Emily Squires Highland Oaks Middle School</vt:lpstr>
      <vt:lpstr> GROUP NORMS</vt:lpstr>
      <vt:lpstr>SESSION OBJECTIVES</vt:lpstr>
      <vt:lpstr>PowerPoint Presentation</vt:lpstr>
      <vt:lpstr>Chief of Schools Vision </vt:lpstr>
      <vt:lpstr>Vision and Key Levers</vt:lpstr>
      <vt:lpstr>Chief of Schools Department Priorities</vt:lpstr>
      <vt:lpstr>What is Plagiarism?</vt:lpstr>
      <vt:lpstr>How to Avoid Plagiarism!</vt:lpstr>
      <vt:lpstr>How to Avoid Plagiarism!</vt:lpstr>
      <vt:lpstr>How to Avoid Plagiarism!</vt:lpstr>
      <vt:lpstr>How To Avoid Plagiarism!</vt:lpstr>
      <vt:lpstr>Why Cite Online Sources?</vt:lpstr>
      <vt:lpstr>What Do You Cite?</vt:lpstr>
      <vt:lpstr>How To Cite Sources</vt:lpstr>
      <vt:lpstr>Online Citation Machine</vt:lpstr>
      <vt:lpstr>Copyright and Fair Use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A WALTON</dc:creator>
  <cp:lastModifiedBy>APRIL R WILSON</cp:lastModifiedBy>
  <cp:revision>27</cp:revision>
  <dcterms:modified xsi:type="dcterms:W3CDTF">2017-08-02T14:05:09Z</dcterms:modified>
</cp:coreProperties>
</file>