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25" r:id="rId2"/>
    <p:sldId id="326" r:id="rId3"/>
    <p:sldId id="327" r:id="rId4"/>
    <p:sldId id="333" r:id="rId5"/>
    <p:sldId id="329" r:id="rId6"/>
    <p:sldId id="330" r:id="rId7"/>
    <p:sldId id="331" r:id="rId8"/>
    <p:sldId id="332" r:id="rId9"/>
    <p:sldId id="405" r:id="rId10"/>
    <p:sldId id="404" r:id="rId11"/>
    <p:sldId id="406" r:id="rId12"/>
    <p:sldId id="407" r:id="rId13"/>
    <p:sldId id="40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4"/>
    <p:restoredTop sz="54850"/>
  </p:normalViewPr>
  <p:slideViewPr>
    <p:cSldViewPr snapToGrid="0">
      <p:cViewPr varScale="1">
        <p:scale>
          <a:sx n="62" d="100"/>
          <a:sy n="62" d="100"/>
        </p:scale>
        <p:origin x="26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E966-081F-4799-85C1-B149886912CE}" type="datetimeFigureOut">
              <a:rPr lang="en-US" smtClean="0"/>
              <a:t>8/2/2017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26A56-B214-4431-9AF9-DCE3F49AA940}"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Introduce</a:t>
            </a:r>
            <a:r>
              <a:rPr lang="en-US" baseline="0" dirty="0"/>
              <a:t> selves…</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3867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26A56-B214-4431-9AF9-DCE3F49AA940}" type="slidenum">
              <a:rPr lang="en-US" smtClean="0"/>
              <a:t>10</a:t>
            </a:fld>
            <a:endParaRPr lang="en-US" dirty="0"/>
          </a:p>
        </p:txBody>
      </p:sp>
    </p:spTree>
    <p:extLst>
      <p:ext uri="{BB962C8B-B14F-4D97-AF65-F5344CB8AC3E}">
        <p14:creationId xmlns:p14="http://schemas.microsoft.com/office/powerpoint/2010/main" val="5436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 use these norms….</a:t>
            </a:r>
          </a:p>
          <a:p>
            <a:endParaRPr lang="en-US" dirty="0"/>
          </a:p>
          <a:p>
            <a:r>
              <a:rPr lang="en-US" dirty="0"/>
              <a:t>Before</a:t>
            </a:r>
            <a:r>
              <a:rPr lang="en-US" baseline="0" dirty="0"/>
              <a:t> we get started, let’s review the norms of how we will work together today: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a:p>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2</a:t>
            </a:fld>
            <a:endParaRPr lang="en-US" dirty="0"/>
          </a:p>
        </p:txBody>
      </p:sp>
    </p:spTree>
    <p:extLst>
      <p:ext uri="{BB962C8B-B14F-4D97-AF65-F5344CB8AC3E}">
        <p14:creationId xmlns:p14="http://schemas.microsoft.com/office/powerpoint/2010/main" val="6714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your KUDOS here</a:t>
            </a:r>
          </a:p>
        </p:txBody>
      </p:sp>
      <p:sp>
        <p:nvSpPr>
          <p:cNvPr id="4" name="Slide Number Placeholder 3"/>
          <p:cNvSpPr>
            <a:spLocks noGrp="1"/>
          </p:cNvSpPr>
          <p:nvPr>
            <p:ph type="sldNum" sz="quarter" idx="10"/>
          </p:nvPr>
        </p:nvSpPr>
        <p:spPr/>
        <p:txBody>
          <a:bodyPr/>
          <a:lstStyle/>
          <a:p>
            <a:fld id="{90AF83E7-7BDA-477B-88CE-9F6F1FE7913F}" type="slidenum">
              <a:rPr lang="en-US" smtClean="0"/>
              <a:t>3</a:t>
            </a:fld>
            <a:endParaRPr lang="en-US" dirty="0"/>
          </a:p>
        </p:txBody>
      </p:sp>
    </p:spTree>
    <p:extLst>
      <p:ext uri="{BB962C8B-B14F-4D97-AF65-F5344CB8AC3E}">
        <p14:creationId xmlns:p14="http://schemas.microsoft.com/office/powerpoint/2010/main" val="122835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format for your agenda</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3922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sessions include</a:t>
            </a:r>
            <a:r>
              <a:rPr lang="en-US" baseline="0" dirty="0"/>
              <a:t> the next set of slides in the vision section of the agenda</a:t>
            </a:r>
          </a:p>
          <a:p>
            <a:endParaRPr lang="en-US" baseline="0" dirty="0"/>
          </a:p>
          <a:p>
            <a:r>
              <a:rPr lang="en-US" dirty="0"/>
              <a:t>Destination</a:t>
            </a:r>
            <a:r>
              <a:rPr lang="en-US" baseline="0" dirty="0"/>
              <a:t> 2025 is our end goal, but it’s not our vision…</a:t>
            </a:r>
          </a:p>
          <a:p>
            <a:endParaRPr lang="en-US" baseline="0" dirty="0"/>
          </a:p>
          <a:p>
            <a:r>
              <a:rPr lang="en-US" baseline="0" dirty="0"/>
              <a:t>First, let’s look at the Chief of Schools’ vision…</a:t>
            </a:r>
            <a:endParaRPr lang="en-US" dirty="0"/>
          </a:p>
        </p:txBody>
      </p:sp>
      <p:sp>
        <p:nvSpPr>
          <p:cNvPr id="4" name="Slide Number Placeholder 3"/>
          <p:cNvSpPr>
            <a:spLocks noGrp="1"/>
          </p:cNvSpPr>
          <p:nvPr>
            <p:ph type="sldNum" sz="quarter" idx="10"/>
          </p:nvPr>
        </p:nvSpPr>
        <p:spPr/>
        <p:txBody>
          <a:bodyPr/>
          <a:lstStyle/>
          <a:p>
            <a:fld id="{90AF83E7-7BDA-477B-88CE-9F6F1FE7913F}" type="slidenum">
              <a:rPr lang="en-US" smtClean="0"/>
              <a:t>5</a:t>
            </a:fld>
            <a:endParaRPr lang="en-US" dirty="0"/>
          </a:p>
        </p:txBody>
      </p:sp>
    </p:spTree>
    <p:extLst>
      <p:ext uri="{BB962C8B-B14F-4D97-AF65-F5344CB8AC3E}">
        <p14:creationId xmlns:p14="http://schemas.microsoft.com/office/powerpoint/2010/main" val="1565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r>
              <a:rPr lang="en-US" dirty="0"/>
              <a:t>Read the COS vision</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6</a:t>
            </a:fld>
            <a:endParaRPr lang="en-US" dirty="0"/>
          </a:p>
        </p:txBody>
      </p:sp>
    </p:spTree>
    <p:extLst>
      <p:ext uri="{BB962C8B-B14F-4D97-AF65-F5344CB8AC3E}">
        <p14:creationId xmlns:p14="http://schemas.microsoft.com/office/powerpoint/2010/main" val="90869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endParaRPr lang="en-US" dirty="0"/>
          </a:p>
          <a:p>
            <a:endParaRPr lang="en-US" dirty="0"/>
          </a:p>
          <a:p>
            <a:r>
              <a:rPr lang="en-US" dirty="0"/>
              <a:t>Our</a:t>
            </a:r>
            <a:r>
              <a:rPr lang="en-US" baseline="0" dirty="0"/>
              <a:t> key levers, or our theory of action, is the framing of how we will achieve our vision and associated end state: Destination 2025</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pPr/>
              <a:t>7</a:t>
            </a:fld>
            <a:endParaRPr lang="en-US" dirty="0"/>
          </a:p>
        </p:txBody>
      </p:sp>
    </p:spTree>
    <p:extLst>
      <p:ext uri="{BB962C8B-B14F-4D97-AF65-F5344CB8AC3E}">
        <p14:creationId xmlns:p14="http://schemas.microsoft.com/office/powerpoint/2010/main" val="136835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sessions include</a:t>
            </a:r>
            <a:r>
              <a:rPr lang="en-US" baseline="0" dirty="0"/>
              <a:t> the next set of slides in the vision section of the agenda</a:t>
            </a:r>
          </a:p>
          <a:p>
            <a:pPr>
              <a:defRPr/>
            </a:pPr>
            <a:endParaRPr lang="en-US" baseline="0" dirty="0">
              <a:ea typeface="+mn-ea"/>
            </a:endParaRPr>
          </a:p>
          <a:p>
            <a:pPr>
              <a:defRPr/>
            </a:pPr>
            <a:endParaRPr lang="en-US" baseline="0" dirty="0">
              <a:ea typeface="+mn-ea"/>
            </a:endParaRPr>
          </a:p>
          <a:p>
            <a:pPr>
              <a:defRPr/>
            </a:pPr>
            <a:r>
              <a:rPr lang="en-US" baseline="0" dirty="0">
                <a:ea typeface="+mn-ea"/>
              </a:rPr>
              <a:t>In this last section of the vision, we need to quickly review the priorities – here’s what we will specifically focus on to ensure the key levers are activated.</a:t>
            </a:r>
          </a:p>
          <a:p>
            <a:pPr>
              <a:defRPr/>
            </a:pPr>
            <a:endParaRPr lang="en-US" baseline="0" dirty="0">
              <a:ea typeface="+mn-ea"/>
            </a:endParaRPr>
          </a:p>
          <a:p>
            <a:pPr>
              <a:defRPr/>
            </a:pPr>
            <a:r>
              <a:rPr lang="en-US" baseline="0" dirty="0">
                <a:ea typeface="+mn-ea"/>
              </a:rPr>
              <a:t>As a District, this is the work for 2017-18, but now, let’s drill down to the specific work as it relates (insert your subject here…)</a:t>
            </a:r>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8919" indent="-288046">
              <a:defRPr sz="1200">
                <a:solidFill>
                  <a:schemeClr val="tx1"/>
                </a:solidFill>
                <a:latin typeface="Calibri" pitchFamily="34" charset="0"/>
                <a:ea typeface="MS PGothic" pitchFamily="34" charset="-128"/>
              </a:defRPr>
            </a:lvl2pPr>
            <a:lvl3pPr marL="1152183" indent="-230436">
              <a:defRPr sz="1200">
                <a:solidFill>
                  <a:schemeClr val="tx1"/>
                </a:solidFill>
                <a:latin typeface="Calibri" pitchFamily="34" charset="0"/>
                <a:ea typeface="MS PGothic" pitchFamily="34" charset="-128"/>
              </a:defRPr>
            </a:lvl3pPr>
            <a:lvl4pPr marL="1613055" indent="-230436">
              <a:defRPr sz="1200">
                <a:solidFill>
                  <a:schemeClr val="tx1"/>
                </a:solidFill>
                <a:latin typeface="Calibri" pitchFamily="34" charset="0"/>
                <a:ea typeface="MS PGothic" pitchFamily="34" charset="-128"/>
              </a:defRPr>
            </a:lvl4pPr>
            <a:lvl5pPr marL="2073930" indent="-230436">
              <a:defRPr sz="1200">
                <a:solidFill>
                  <a:schemeClr val="tx1"/>
                </a:solidFill>
                <a:latin typeface="Calibri" pitchFamily="34" charset="0"/>
                <a:ea typeface="MS PGothic" pitchFamily="34" charset="-128"/>
              </a:defRPr>
            </a:lvl5pPr>
            <a:lvl6pPr marL="2534802" indent="-23043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5674" indent="-23043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6548" indent="-23043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7421" indent="-23043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E89E428-5FA6-43F6-AF1E-6DD2B2318875}" type="slidenum">
              <a:rPr lang="en-US" altLang="en-US">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71831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this format for your agenda</a:t>
            </a:r>
            <a:endParaRPr lang="en-US" dirty="0"/>
          </a:p>
        </p:txBody>
      </p:sp>
      <p:sp>
        <p:nvSpPr>
          <p:cNvPr id="4" name="Slide Number Placeholder 3"/>
          <p:cNvSpPr>
            <a:spLocks noGrp="1"/>
          </p:cNvSpPr>
          <p:nvPr>
            <p:ph type="sldNum" sz="quarter" idx="10"/>
          </p:nvPr>
        </p:nvSpPr>
        <p:spPr/>
        <p:txBody>
          <a:bodyPr/>
          <a:lstStyle/>
          <a:p>
            <a:fld id="{FF62EBF0-C126-AB4A-98F9-ABC75C02F9C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2917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468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25788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110719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361394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123468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160251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65485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12195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425443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1173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88ECB7-DD28-C84E-99D9-D68024C87FDE}" type="datetimeFigureOut">
              <a:rPr lang="en-US" smtClean="0"/>
              <a:t>8/2/2017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A15186-F00E-9F40-81D7-612A132F0ABF}" type="slidenum">
              <a:rPr lang="en-US" smtClean="0"/>
              <a:t>‹#›</a:t>
            </a:fld>
            <a:endParaRPr lang="en-US" dirty="0"/>
          </a:p>
        </p:txBody>
      </p:sp>
    </p:spTree>
    <p:extLst>
      <p:ext uri="{BB962C8B-B14F-4D97-AF65-F5344CB8AC3E}">
        <p14:creationId xmlns:p14="http://schemas.microsoft.com/office/powerpoint/2010/main" val="211711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8ECB7-DD28-C84E-99D9-D68024C87FDE}" type="datetimeFigureOut">
              <a:rPr lang="en-US" smtClean="0"/>
              <a:t>8/2/2017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5186-F00E-9F40-81D7-612A132F0ABF}" type="slidenum">
              <a:rPr lang="en-US" smtClean="0"/>
              <a:t>‹#›</a:t>
            </a:fld>
            <a:endParaRPr lang="en-US" dirty="0"/>
          </a:p>
        </p:txBody>
      </p:sp>
    </p:spTree>
    <p:extLst>
      <p:ext uri="{BB962C8B-B14F-4D97-AF65-F5344CB8AC3E}">
        <p14:creationId xmlns:p14="http://schemas.microsoft.com/office/powerpoint/2010/main" val="295467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itle 2"/>
          <p:cNvSpPr txBox="1">
            <a:spLocks/>
          </p:cNvSpPr>
          <p:nvPr/>
        </p:nvSpPr>
        <p:spPr>
          <a:xfrm>
            <a:off x="821872" y="2438401"/>
            <a:ext cx="7543800" cy="15378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endParaRPr lang="en-US" dirty="0">
              <a:solidFill>
                <a:schemeClr val="tx1"/>
              </a:solidFill>
            </a:endParaRPr>
          </a:p>
        </p:txBody>
      </p:sp>
      <p:sp>
        <p:nvSpPr>
          <p:cNvPr id="2" name="Title 1"/>
          <p:cNvSpPr>
            <a:spLocks noGrp="1"/>
          </p:cNvSpPr>
          <p:nvPr>
            <p:ph type="ctrTitle"/>
          </p:nvPr>
        </p:nvSpPr>
        <p:spPr/>
        <p:txBody>
          <a:bodyPr>
            <a:normAutofit fontScale="90000"/>
          </a:bodyPr>
          <a:lstStyle/>
          <a:p>
            <a:r>
              <a:rPr lang="en-US" dirty="0">
                <a:solidFill>
                  <a:schemeClr val="accent2">
                    <a:lumMod val="75000"/>
                  </a:schemeClr>
                </a:solidFill>
              </a:rPr>
              <a:t>Who Me? Write a Grant? </a:t>
            </a:r>
            <a:br>
              <a:rPr lang="en-US" dirty="0">
                <a:solidFill>
                  <a:schemeClr val="accent2">
                    <a:lumMod val="75000"/>
                  </a:schemeClr>
                </a:solidFill>
              </a:rPr>
            </a:br>
            <a:r>
              <a:rPr lang="en-US" dirty="0">
                <a:solidFill>
                  <a:schemeClr val="accent2">
                    <a:lumMod val="75000"/>
                  </a:schemeClr>
                </a:solidFill>
              </a:rPr>
              <a:t>Sure You Can!</a:t>
            </a:r>
            <a:br>
              <a:rPr lang="en-US" dirty="0">
                <a:solidFill>
                  <a:schemeClr val="accent2">
                    <a:lumMod val="75000"/>
                  </a:schemeClr>
                </a:solidFill>
              </a:rPr>
            </a:br>
            <a:r>
              <a:rPr lang="en-US" dirty="0">
                <a:solidFill>
                  <a:schemeClr val="accent2">
                    <a:lumMod val="75000"/>
                  </a:schemeClr>
                </a:solidFill>
              </a:rPr>
              <a:t>For Elementary, Middle &amp; High Librarians</a:t>
            </a:r>
            <a:br>
              <a:rPr lang="en-US" dirty="0">
                <a:solidFill>
                  <a:schemeClr val="accent2">
                    <a:lumMod val="75000"/>
                  </a:schemeClr>
                </a:solidFill>
              </a:rPr>
            </a:br>
            <a:br>
              <a:rPr lang="en-US" dirty="0">
                <a:solidFill>
                  <a:srgbClr val="953735"/>
                </a:solidFill>
              </a:rPr>
            </a:br>
            <a:endParaRPr lang="en-US" dirty="0"/>
          </a:p>
        </p:txBody>
      </p:sp>
      <p:sp>
        <p:nvSpPr>
          <p:cNvPr id="3" name="Subtitle 2"/>
          <p:cNvSpPr>
            <a:spLocks noGrp="1"/>
          </p:cNvSpPr>
          <p:nvPr>
            <p:ph type="subTitle" idx="1"/>
          </p:nvPr>
        </p:nvSpPr>
        <p:spPr>
          <a:xfrm>
            <a:off x="1371600" y="3976256"/>
            <a:ext cx="6400800" cy="1662544"/>
          </a:xfrm>
        </p:spPr>
        <p:txBody>
          <a:bodyPr>
            <a:normAutofit/>
          </a:bodyPr>
          <a:lstStyle/>
          <a:p>
            <a:r>
              <a:rPr lang="en-US" dirty="0"/>
              <a:t>By Pam Rumage and Carmen Carr</a:t>
            </a:r>
          </a:p>
          <a:p>
            <a:r>
              <a:rPr lang="en-US" dirty="0"/>
              <a:t>White Station Middle School</a:t>
            </a:r>
          </a:p>
        </p:txBody>
      </p:sp>
    </p:spTree>
    <p:extLst>
      <p:ext uri="{BB962C8B-B14F-4D97-AF65-F5344CB8AC3E}">
        <p14:creationId xmlns:p14="http://schemas.microsoft.com/office/powerpoint/2010/main" val="412439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 a Grant-</a:t>
            </a:r>
          </a:p>
        </p:txBody>
      </p:sp>
      <p:sp>
        <p:nvSpPr>
          <p:cNvPr id="3" name="Content Placeholder 2"/>
          <p:cNvSpPr>
            <a:spLocks noGrp="1"/>
          </p:cNvSpPr>
          <p:nvPr>
            <p:ph idx="1"/>
          </p:nvPr>
        </p:nvSpPr>
        <p:spPr>
          <a:xfrm>
            <a:off x="1069382" y="1600200"/>
            <a:ext cx="7617417" cy="4525963"/>
          </a:xfrm>
        </p:spPr>
        <p:txBody>
          <a:bodyPr/>
          <a:lstStyle/>
          <a:p>
            <a:r>
              <a:rPr lang="en-US" dirty="0">
                <a:solidFill>
                  <a:srgbClr val="953735"/>
                </a:solidFill>
              </a:rPr>
              <a:t>Read Directions and Information Carefully</a:t>
            </a:r>
          </a:p>
          <a:p>
            <a:r>
              <a:rPr lang="en-US" dirty="0">
                <a:solidFill>
                  <a:srgbClr val="953735"/>
                </a:solidFill>
              </a:rPr>
              <a:t>Only Answer the Questions Ask</a:t>
            </a:r>
          </a:p>
          <a:p>
            <a:r>
              <a:rPr lang="en-US" dirty="0">
                <a:solidFill>
                  <a:srgbClr val="953735"/>
                </a:solidFill>
              </a:rPr>
              <a:t>Keep it Simple</a:t>
            </a:r>
          </a:p>
          <a:p>
            <a:r>
              <a:rPr lang="en-US" dirty="0">
                <a:solidFill>
                  <a:srgbClr val="953735"/>
                </a:solidFill>
              </a:rPr>
              <a:t>Plan Ahead</a:t>
            </a:r>
          </a:p>
          <a:p>
            <a:r>
              <a:rPr lang="en-US" dirty="0">
                <a:solidFill>
                  <a:srgbClr val="953735"/>
                </a:solidFill>
              </a:rPr>
              <a:t>Ask for What You Need</a:t>
            </a:r>
          </a:p>
          <a:p>
            <a:r>
              <a:rPr lang="en-US" dirty="0">
                <a:solidFill>
                  <a:srgbClr val="953735"/>
                </a:solidFill>
              </a:rPr>
              <a:t>Keep It Plain</a:t>
            </a:r>
          </a:p>
          <a:p>
            <a:endParaRPr lang="en-US" dirty="0"/>
          </a:p>
        </p:txBody>
      </p:sp>
    </p:spTree>
    <p:extLst>
      <p:ext uri="{BB962C8B-B14F-4D97-AF65-F5344CB8AC3E}">
        <p14:creationId xmlns:p14="http://schemas.microsoft.com/office/powerpoint/2010/main" val="161171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Not To Do</a:t>
            </a:r>
          </a:p>
        </p:txBody>
      </p:sp>
      <p:sp>
        <p:nvSpPr>
          <p:cNvPr id="3" name="Content Placeholder 2"/>
          <p:cNvSpPr>
            <a:spLocks noGrp="1"/>
          </p:cNvSpPr>
          <p:nvPr>
            <p:ph idx="1"/>
          </p:nvPr>
        </p:nvSpPr>
        <p:spPr>
          <a:xfrm>
            <a:off x="1472338" y="1600200"/>
            <a:ext cx="7214461" cy="4525963"/>
          </a:xfrm>
        </p:spPr>
        <p:txBody>
          <a:bodyPr/>
          <a:lstStyle/>
          <a:p>
            <a:r>
              <a:rPr lang="en-US" dirty="0"/>
              <a:t>Don’t wait until the last minute</a:t>
            </a:r>
          </a:p>
          <a:p>
            <a:r>
              <a:rPr lang="en-US" dirty="0"/>
              <a:t>Don’t go into detail</a:t>
            </a:r>
          </a:p>
          <a:p>
            <a:r>
              <a:rPr lang="en-US" dirty="0"/>
              <a:t>Don’t go into too much detail</a:t>
            </a:r>
          </a:p>
          <a:p>
            <a:r>
              <a:rPr lang="en-US" dirty="0"/>
              <a:t>Don’t miss time deadlines</a:t>
            </a:r>
          </a:p>
          <a:p>
            <a:r>
              <a:rPr lang="en-US" dirty="0"/>
              <a:t>Always check and have a friend help check</a:t>
            </a:r>
          </a:p>
          <a:p>
            <a:r>
              <a:rPr lang="en-US" dirty="0"/>
              <a:t>Keep copies</a:t>
            </a:r>
          </a:p>
        </p:txBody>
      </p:sp>
    </p:spTree>
    <p:extLst>
      <p:ext uri="{BB962C8B-B14F-4D97-AF65-F5344CB8AC3E}">
        <p14:creationId xmlns:p14="http://schemas.microsoft.com/office/powerpoint/2010/main" val="143607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Ideas</a:t>
            </a:r>
          </a:p>
        </p:txBody>
      </p:sp>
      <p:sp>
        <p:nvSpPr>
          <p:cNvPr id="3" name="Content Placeholder 2"/>
          <p:cNvSpPr>
            <a:spLocks noGrp="1"/>
          </p:cNvSpPr>
          <p:nvPr>
            <p:ph idx="1"/>
          </p:nvPr>
        </p:nvSpPr>
        <p:spPr>
          <a:xfrm>
            <a:off x="1348352" y="1600200"/>
            <a:ext cx="7338447" cy="4525963"/>
          </a:xfrm>
        </p:spPr>
        <p:txBody>
          <a:bodyPr>
            <a:normAutofit fontScale="77500" lnSpcReduction="20000"/>
          </a:bodyPr>
          <a:lstStyle/>
          <a:p>
            <a:r>
              <a:rPr lang="en-US" dirty="0">
                <a:solidFill>
                  <a:srgbClr val="953735"/>
                </a:solidFill>
              </a:rPr>
              <a:t>Form A School Grant Team</a:t>
            </a:r>
          </a:p>
          <a:p>
            <a:r>
              <a:rPr lang="en-US" dirty="0">
                <a:solidFill>
                  <a:srgbClr val="953735"/>
                </a:solidFill>
              </a:rPr>
              <a:t>Don’t Wait To The Last Minute</a:t>
            </a:r>
          </a:p>
          <a:p>
            <a:r>
              <a:rPr lang="en-US" dirty="0">
                <a:solidFill>
                  <a:srgbClr val="953735"/>
                </a:solidFill>
              </a:rPr>
              <a:t>Always Read Directions and Information Carefully</a:t>
            </a:r>
          </a:p>
          <a:p>
            <a:r>
              <a:rPr lang="en-US" dirty="0">
                <a:solidFill>
                  <a:srgbClr val="953735"/>
                </a:solidFill>
              </a:rPr>
              <a:t>Only Answer the Questions Ask</a:t>
            </a:r>
          </a:p>
          <a:p>
            <a:r>
              <a:rPr lang="en-US" dirty="0">
                <a:solidFill>
                  <a:srgbClr val="953735"/>
                </a:solidFill>
              </a:rPr>
              <a:t>Keep it Simple</a:t>
            </a:r>
          </a:p>
          <a:p>
            <a:r>
              <a:rPr lang="en-US" dirty="0">
                <a:solidFill>
                  <a:srgbClr val="953735"/>
                </a:solidFill>
              </a:rPr>
              <a:t>Plan Ahead</a:t>
            </a:r>
          </a:p>
          <a:p>
            <a:r>
              <a:rPr lang="en-US" dirty="0">
                <a:solidFill>
                  <a:srgbClr val="953735"/>
                </a:solidFill>
              </a:rPr>
              <a:t>Ask for What You Need</a:t>
            </a:r>
          </a:p>
          <a:p>
            <a:r>
              <a:rPr lang="en-US" dirty="0">
                <a:solidFill>
                  <a:srgbClr val="953735"/>
                </a:solidFill>
              </a:rPr>
              <a:t>Keep It Plain</a:t>
            </a:r>
          </a:p>
          <a:p>
            <a:r>
              <a:rPr lang="en-US" dirty="0">
                <a:solidFill>
                  <a:srgbClr val="953735"/>
                </a:solidFill>
              </a:rPr>
              <a:t>Proof Your Grant</a:t>
            </a:r>
          </a:p>
          <a:p>
            <a:r>
              <a:rPr lang="en-US" dirty="0">
                <a:solidFill>
                  <a:srgbClr val="953735"/>
                </a:solidFill>
              </a:rPr>
              <a:t>Keep a Wish  and Needs List Going</a:t>
            </a:r>
          </a:p>
          <a:p>
            <a:r>
              <a:rPr lang="en-US" dirty="0">
                <a:solidFill>
                  <a:srgbClr val="953735"/>
                </a:solidFill>
              </a:rPr>
              <a:t>Think Outside the Box</a:t>
            </a:r>
          </a:p>
          <a:p>
            <a:endParaRPr lang="en-US" dirty="0"/>
          </a:p>
        </p:txBody>
      </p:sp>
    </p:spTree>
    <p:extLst>
      <p:ext uri="{BB962C8B-B14F-4D97-AF65-F5344CB8AC3E}">
        <p14:creationId xmlns:p14="http://schemas.microsoft.com/office/powerpoint/2010/main" val="171690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91" y="0"/>
            <a:ext cx="8229600" cy="1143000"/>
          </a:xfrm>
        </p:spPr>
        <p:txBody>
          <a:bodyPr/>
          <a:lstStyle/>
          <a:p>
            <a:r>
              <a:rPr lang="en-US" sz="3200" dirty="0">
                <a:ln>
                  <a:solidFill>
                    <a:schemeClr val="bg1"/>
                  </a:solidFill>
                </a:ln>
                <a:solidFill>
                  <a:schemeClr val="bg1"/>
                </a:solidFill>
              </a:rPr>
              <a:t>Questions</a:t>
            </a:r>
          </a:p>
        </p:txBody>
      </p:sp>
      <p:pic>
        <p:nvPicPr>
          <p:cNvPr id="4" name="giphy.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92113" y="774700"/>
            <a:ext cx="3976950" cy="3433763"/>
          </a:xfrm>
        </p:spPr>
      </p:pic>
    </p:spTree>
    <p:extLst>
      <p:ext uri="{BB962C8B-B14F-4D97-AF65-F5344CB8AC3E}">
        <p14:creationId xmlns:p14="http://schemas.microsoft.com/office/powerpoint/2010/main" val="189256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7219"/>
            <a:ext cx="7543800" cy="457200"/>
          </a:xfrm>
        </p:spPr>
        <p:txBody>
          <a:bodyPr>
            <a:normAutofit fontScale="90000"/>
          </a:bodyPr>
          <a:lstStyle/>
          <a:p>
            <a:br>
              <a:rPr lang="en-US" dirty="0"/>
            </a:br>
            <a:r>
              <a:rPr lang="en-US" dirty="0"/>
              <a:t>GROUP NORMS</a:t>
            </a:r>
          </a:p>
        </p:txBody>
      </p:sp>
      <p:sp>
        <p:nvSpPr>
          <p:cNvPr id="3" name="Content Placeholder 2"/>
          <p:cNvSpPr>
            <a:spLocks noGrp="1"/>
          </p:cNvSpPr>
          <p:nvPr>
            <p:ph idx="1"/>
          </p:nvPr>
        </p:nvSpPr>
        <p:spPr>
          <a:xfrm>
            <a:off x="1041400" y="1016000"/>
            <a:ext cx="8229600" cy="5110163"/>
          </a:xfrm>
        </p:spPr>
        <p:txBody>
          <a:bodyPr>
            <a:normAutofit/>
          </a:bodyPr>
          <a:lstStyle/>
          <a:p>
            <a:pPr>
              <a:lnSpc>
                <a:spcPct val="90000"/>
              </a:lnSpc>
              <a:spcBef>
                <a:spcPts val="1000"/>
              </a:spcBef>
              <a:buClr>
                <a:srgbClr val="3C3D3B"/>
              </a:buClr>
              <a:buFont typeface="Wingdings" charset="2"/>
              <a:buChar char="ü"/>
            </a:pPr>
            <a:r>
              <a:rPr lang="en-US" altLang="en-US" dirty="0">
                <a:solidFill>
                  <a:srgbClr val="3C3D3B"/>
                </a:solidFill>
                <a:sym typeface="Calibri" charset="0"/>
              </a:rPr>
              <a:t>Take responsibility for yourself as a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Honor timeframes (start, end, activity).</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Be an active and hands-on learner.</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Use technology to enhance learning.</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Strive for equity of voice.</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Contribute to a learning environment where it is “safe to not know.”</a:t>
            </a:r>
          </a:p>
          <a:p>
            <a:pPr>
              <a:lnSpc>
                <a:spcPct val="90000"/>
              </a:lnSpc>
              <a:spcBef>
                <a:spcPts val="1000"/>
              </a:spcBef>
              <a:buClr>
                <a:srgbClr val="3C3D3B"/>
              </a:buClr>
              <a:buFont typeface="Wingdings" charset="2"/>
              <a:buChar char="ü"/>
            </a:pPr>
            <a:r>
              <a:rPr lang="en-US" altLang="en-US" dirty="0">
                <a:solidFill>
                  <a:srgbClr val="3C3D3B"/>
                </a:solidFill>
                <a:sym typeface="Calibri" charset="0"/>
              </a:rPr>
              <a:t>Ask questions tactfully if you don’t see the relevance.</a:t>
            </a:r>
          </a:p>
        </p:txBody>
      </p:sp>
    </p:spTree>
    <p:extLst>
      <p:ext uri="{BB962C8B-B14F-4D97-AF65-F5344CB8AC3E}">
        <p14:creationId xmlns:p14="http://schemas.microsoft.com/office/powerpoint/2010/main" val="1476586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6"/>
            <a:ext cx="8229600" cy="1143000"/>
          </a:xfrm>
        </p:spPr>
        <p:txBody>
          <a:bodyPr>
            <a:normAutofit/>
          </a:bodyPr>
          <a:lstStyle/>
          <a:p>
            <a:r>
              <a:rPr lang="en-US" dirty="0"/>
              <a:t>SESSION OBJECTIVES</a:t>
            </a:r>
          </a:p>
        </p:txBody>
      </p:sp>
      <p:sp>
        <p:nvSpPr>
          <p:cNvPr id="3" name="Content Placeholder 2"/>
          <p:cNvSpPr>
            <a:spLocks noGrp="1"/>
          </p:cNvSpPr>
          <p:nvPr>
            <p:ph idx="1"/>
          </p:nvPr>
        </p:nvSpPr>
        <p:spPr>
          <a:xfrm>
            <a:off x="1143000" y="1266088"/>
            <a:ext cx="7569200" cy="5312512"/>
          </a:xfrm>
        </p:spPr>
        <p:txBody>
          <a:bodyPr>
            <a:normAutofit fontScale="62500" lnSpcReduction="20000"/>
          </a:bodyPr>
          <a:lstStyle/>
          <a:p>
            <a:pPr marL="0" indent="0">
              <a:buNone/>
            </a:pPr>
            <a:r>
              <a:rPr lang="en-US" sz="2800" b="1" dirty="0">
                <a:solidFill>
                  <a:srgbClr val="953735"/>
                </a:solidFill>
              </a:rPr>
              <a:t>Know</a:t>
            </a:r>
            <a:r>
              <a:rPr lang="en-US" sz="2800" dirty="0">
                <a:solidFill>
                  <a:srgbClr val="953735"/>
                </a:solidFill>
              </a:rPr>
              <a:t>:	 </a:t>
            </a:r>
          </a:p>
          <a:p>
            <a:r>
              <a:rPr lang="en-US" sz="2800" dirty="0">
                <a:solidFill>
                  <a:srgbClr val="953735"/>
                </a:solidFill>
              </a:rPr>
              <a:t>Literacy is every educator’s obligation.</a:t>
            </a:r>
          </a:p>
          <a:p>
            <a:r>
              <a:rPr lang="en-US" sz="2800" dirty="0">
                <a:solidFill>
                  <a:srgbClr val="953735"/>
                </a:solidFill>
              </a:rPr>
              <a:t>Every librarian has the potential to impact literacy through instruction, resources and support.</a:t>
            </a:r>
          </a:p>
          <a:p>
            <a:r>
              <a:rPr lang="en-US" sz="2800" dirty="0">
                <a:solidFill>
                  <a:srgbClr val="953735"/>
                </a:solidFill>
              </a:rPr>
              <a:t>Every librarian can write grants to increase resources for instruction</a:t>
            </a:r>
          </a:p>
          <a:p>
            <a:pPr marL="0" indent="0">
              <a:buNone/>
            </a:pPr>
            <a:r>
              <a:rPr lang="en-US" sz="2800" b="1" dirty="0">
                <a:solidFill>
                  <a:srgbClr val="953735"/>
                </a:solidFill>
              </a:rPr>
              <a:t>Understand</a:t>
            </a:r>
            <a:r>
              <a:rPr lang="en-US" sz="2800" dirty="0">
                <a:solidFill>
                  <a:srgbClr val="953735"/>
                </a:solidFill>
              </a:rPr>
              <a:t>:</a:t>
            </a:r>
          </a:p>
          <a:p>
            <a:r>
              <a:rPr lang="en-US" sz="2800" dirty="0">
                <a:solidFill>
                  <a:srgbClr val="953735"/>
                </a:solidFill>
              </a:rPr>
              <a:t>Learned strategies can be integrated across content areas to increase student literacy using the new ELA Shift.</a:t>
            </a:r>
          </a:p>
          <a:p>
            <a:r>
              <a:rPr lang="en-US" sz="2800" dirty="0">
                <a:solidFill>
                  <a:srgbClr val="953735"/>
                </a:solidFill>
              </a:rPr>
              <a:t>Development and implementation of high-quality programs encourage student reading and enhance literacy instruction across all grades and subjects.</a:t>
            </a:r>
          </a:p>
          <a:p>
            <a:r>
              <a:rPr lang="en-US" sz="2800" dirty="0">
                <a:solidFill>
                  <a:srgbClr val="953735"/>
                </a:solidFill>
              </a:rPr>
              <a:t>Digital resources are additional tools that can be used to impact student literacy through materials and resources provided by grants.</a:t>
            </a:r>
          </a:p>
          <a:p>
            <a:pPr marL="0" indent="0">
              <a:buNone/>
            </a:pPr>
            <a:r>
              <a:rPr lang="en-US" sz="2800" b="1" dirty="0">
                <a:solidFill>
                  <a:srgbClr val="953735"/>
                </a:solidFill>
              </a:rPr>
              <a:t>Do:</a:t>
            </a:r>
            <a:endParaRPr lang="en-US" sz="2800" dirty="0">
              <a:solidFill>
                <a:srgbClr val="953735"/>
              </a:solidFill>
            </a:endParaRPr>
          </a:p>
          <a:p>
            <a:r>
              <a:rPr lang="en-US" sz="2800" dirty="0">
                <a:solidFill>
                  <a:srgbClr val="953735"/>
                </a:solidFill>
              </a:rPr>
              <a:t>Analyze literacy assessments to determine the instructional needs of their students</a:t>
            </a:r>
          </a:p>
          <a:p>
            <a:r>
              <a:rPr lang="en-US" sz="2800" dirty="0">
                <a:solidFill>
                  <a:srgbClr val="953735"/>
                </a:solidFill>
              </a:rPr>
              <a:t>Design activities or lessons that support Common Core Standards in literacy</a:t>
            </a:r>
          </a:p>
          <a:p>
            <a:r>
              <a:rPr lang="en-US" sz="2800" dirty="0">
                <a:solidFill>
                  <a:srgbClr val="953735"/>
                </a:solidFill>
              </a:rPr>
              <a:t>Obtain grants to provide high quality resources to increase literacy</a:t>
            </a:r>
          </a:p>
          <a:p>
            <a:r>
              <a:rPr lang="en-US" sz="2800" dirty="0">
                <a:solidFill>
                  <a:srgbClr val="953735"/>
                </a:solidFill>
              </a:rPr>
              <a:t>Provide multiple opportunities to engage in authentic literacy activities</a:t>
            </a:r>
          </a:p>
          <a:p>
            <a:endParaRPr lang="en-US" sz="2800" dirty="0"/>
          </a:p>
        </p:txBody>
      </p:sp>
    </p:spTree>
    <p:extLst>
      <p:ext uri="{BB962C8B-B14F-4D97-AF65-F5344CB8AC3E}">
        <p14:creationId xmlns:p14="http://schemas.microsoft.com/office/powerpoint/2010/main" val="31426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TextBox 6"/>
          <p:cNvSpPr txBox="1"/>
          <p:nvPr/>
        </p:nvSpPr>
        <p:spPr>
          <a:xfrm>
            <a:off x="1142999" y="1072664"/>
            <a:ext cx="6970531" cy="4524315"/>
          </a:xfrm>
          <a:prstGeom prst="rect">
            <a:avLst/>
          </a:prstGeom>
          <a:noFill/>
        </p:spPr>
        <p:txBody>
          <a:bodyPr wrap="square" rtlCol="0">
            <a:spAutoFit/>
          </a:bodyPr>
          <a:lstStyle/>
          <a:p>
            <a:pPr marL="285750" lvl="0" indent="-285750">
              <a:buFont typeface="Arial" panose="020B0604020202020204" pitchFamily="34" charset="0"/>
              <a:buChar char="•"/>
            </a:pPr>
            <a:endParaRPr lang="en-US" sz="2400" b="1" dirty="0"/>
          </a:p>
          <a:p>
            <a:pPr marL="285750" lvl="0" indent="-285750">
              <a:buFont typeface="Arial" panose="020B0604020202020204" pitchFamily="34" charset="0"/>
              <a:buChar char="•"/>
            </a:pPr>
            <a:endParaRPr lang="en-US" sz="2400" dirty="0"/>
          </a:p>
          <a:p>
            <a:pPr lvl="0" algn="ctr"/>
            <a:r>
              <a:rPr lang="en-US" sz="2400" dirty="0"/>
              <a:t>Vision </a:t>
            </a:r>
          </a:p>
          <a:p>
            <a:pPr marL="342900" lvl="0" indent="-342900">
              <a:buFont typeface="Arial" charset="0"/>
              <a:buChar char="•"/>
            </a:pPr>
            <a:r>
              <a:rPr lang="en-US" sz="2400" dirty="0"/>
              <a:t>To provide resource, instruction and skills to write and receive grants for programs and materials that will enhance the learning for students, teachers and staff.</a:t>
            </a:r>
          </a:p>
          <a:p>
            <a:pPr marL="342900" lvl="0" indent="-342900">
              <a:buFont typeface="Arial" charset="0"/>
              <a:buChar char="•"/>
            </a:pPr>
            <a:r>
              <a:rPr lang="en-US" sz="2400" dirty="0"/>
              <a:t>Participants will learn how to research, develop and receive grants.</a:t>
            </a:r>
          </a:p>
          <a:p>
            <a:pPr marL="342900" lvl="0" indent="-342900">
              <a:buFont typeface="Arial" charset="0"/>
              <a:buChar char="•"/>
            </a:pPr>
            <a:endParaRPr lang="en-US" sz="2400" dirty="0"/>
          </a:p>
          <a:p>
            <a:pPr marL="285750" lvl="0" indent="-285750">
              <a:buFont typeface="Arial" panose="020B0604020202020204" pitchFamily="34" charset="0"/>
              <a:buChar char="•"/>
            </a:pPr>
            <a:endParaRPr lang="en-US" sz="2400" dirty="0"/>
          </a:p>
          <a:p>
            <a:pPr lvl="0"/>
            <a:r>
              <a:rPr lang="en-US" sz="2400" dirty="0"/>
              <a:t> </a:t>
            </a:r>
          </a:p>
        </p:txBody>
      </p:sp>
      <p:sp>
        <p:nvSpPr>
          <p:cNvPr id="5" name="Title 1"/>
          <p:cNvSpPr>
            <a:spLocks noGrp="1"/>
          </p:cNvSpPr>
          <p:nvPr>
            <p:ph type="title"/>
          </p:nvPr>
        </p:nvSpPr>
        <p:spPr>
          <a:xfrm>
            <a:off x="1143000" y="0"/>
            <a:ext cx="7543800" cy="457200"/>
          </a:xfrm>
        </p:spPr>
        <p:txBody>
          <a:bodyPr>
            <a:normAutofit fontScale="90000"/>
          </a:bodyPr>
          <a:lstStyle/>
          <a:p>
            <a:r>
              <a:rPr lang="en-US" dirty="0"/>
              <a:t>Agenda</a:t>
            </a:r>
          </a:p>
        </p:txBody>
      </p:sp>
      <p:sp>
        <p:nvSpPr>
          <p:cNvPr id="6" name="Rounded Rectangle 5"/>
          <p:cNvSpPr/>
          <p:nvPr/>
        </p:nvSpPr>
        <p:spPr>
          <a:xfrm>
            <a:off x="1015999" y="1780314"/>
            <a:ext cx="7797801" cy="46934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789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5093" b="5093"/>
          <a:stretch>
            <a:fillRect/>
          </a:stretch>
        </p:blipFill>
        <p:spPr>
          <a:xfrm>
            <a:off x="1470294" y="800526"/>
            <a:ext cx="3464763" cy="971304"/>
          </a:xfrm>
          <a:prstGeom prst="rect">
            <a:avLst/>
          </a:prstGeom>
        </p:spPr>
      </p:pic>
      <p:pic>
        <p:nvPicPr>
          <p:cNvPr id="9" name="Picture 8" descr="Screen Shot 2017-05-23 at 9.15.27 AM.png"/>
          <p:cNvPicPr>
            <a:picLocks noChangeAspect="1"/>
          </p:cNvPicPr>
          <p:nvPr/>
        </p:nvPicPr>
        <p:blipFill rotWithShape="1">
          <a:blip r:embed="rId4">
            <a:extLst>
              <a:ext uri="{28A0092B-C50C-407E-A947-70E740481C1C}">
                <a14:useLocalDpi xmlns:a14="http://schemas.microsoft.com/office/drawing/2010/main" val="0"/>
              </a:ext>
            </a:extLst>
          </a:blip>
          <a:srcRect l="18003" t="41732" r="31419" b="24796"/>
          <a:stretch/>
        </p:blipFill>
        <p:spPr>
          <a:xfrm>
            <a:off x="1470295" y="2101107"/>
            <a:ext cx="7007916" cy="3763179"/>
          </a:xfrm>
          <a:prstGeom prst="rect">
            <a:avLst/>
          </a:prstGeom>
        </p:spPr>
      </p:pic>
    </p:spTree>
    <p:extLst>
      <p:ext uri="{BB962C8B-B14F-4D97-AF65-F5344CB8AC3E}">
        <p14:creationId xmlns:p14="http://schemas.microsoft.com/office/powerpoint/2010/main" val="2001056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0"/>
            <a:ext cx="7594600" cy="457200"/>
          </a:xfrm>
        </p:spPr>
        <p:txBody>
          <a:bodyPr>
            <a:normAutofit fontScale="90000"/>
          </a:bodyPr>
          <a:lstStyle/>
          <a:p>
            <a:r>
              <a:rPr lang="en-US" sz="3200" b="1" dirty="0">
                <a:latin typeface="Segoe UI" panose="020B0502040204020203" pitchFamily="34" charset="0"/>
                <a:cs typeface="Segoe UI" panose="020B0502040204020203" pitchFamily="34" charset="0"/>
              </a:rPr>
              <a:t>Chief of Schools Vision </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6</a:t>
            </a:fld>
            <a:endParaRPr lang="en-US" dirty="0"/>
          </a:p>
        </p:txBody>
      </p:sp>
      <p:graphicFrame>
        <p:nvGraphicFramePr>
          <p:cNvPr id="8" name="Content Placeholder 4"/>
          <p:cNvGraphicFramePr>
            <a:graphicFrameLocks noGrp="1"/>
          </p:cNvGraphicFramePr>
          <p:nvPr>
            <p:ph sz="quarter" idx="10"/>
            <p:extLst>
              <p:ext uri="{D42A27DB-BD31-4B8C-83A1-F6EECF244321}">
                <p14:modId xmlns:p14="http://schemas.microsoft.com/office/powerpoint/2010/main" val="806911922"/>
              </p:ext>
            </p:extLst>
          </p:nvPr>
        </p:nvGraphicFramePr>
        <p:xfrm>
          <a:off x="1498600" y="1397000"/>
          <a:ext cx="7331642" cy="4597400"/>
        </p:xfrm>
        <a:graphic>
          <a:graphicData uri="http://schemas.openxmlformats.org/drawingml/2006/table">
            <a:tbl>
              <a:tblPr firstRow="1" bandRow="1">
                <a:tableStyleId>{2D5ABB26-0587-4C30-8999-92F81FD0307C}</a:tableStyleId>
              </a:tblPr>
              <a:tblGrid>
                <a:gridCol w="7331642">
                  <a:extLst>
                    <a:ext uri="{9D8B030D-6E8A-4147-A177-3AD203B41FA5}">
                      <a16:colId xmlns:a16="http://schemas.microsoft.com/office/drawing/2014/main" val="20000"/>
                    </a:ext>
                  </a:extLst>
                </a:gridCol>
              </a:tblGrid>
              <a:tr h="4597400">
                <a:tc>
                  <a:txBody>
                    <a:bodyPr/>
                    <a:lstStyle/>
                    <a:p>
                      <a:pPr algn="ctr"/>
                      <a:r>
                        <a:rPr lang="en-US" sz="2800" b="1" dirty="0">
                          <a:solidFill>
                            <a:schemeClr val="bg1"/>
                          </a:solidFill>
                          <a:latin typeface="Segoe UI" panose="020B0502040204020203" pitchFamily="34" charset="0"/>
                          <a:cs typeface="Segoe UI" panose="020B0502040204020203" pitchFamily="34" charset="0"/>
                        </a:rPr>
                        <a:t>Our Vision for Student Success</a:t>
                      </a:r>
                      <a:endParaRPr lang="en-US" sz="2800" dirty="0">
                        <a:solidFill>
                          <a:schemeClr val="bg1"/>
                        </a:solidFill>
                        <a:latin typeface="+mn-lt"/>
                      </a:endParaRPr>
                    </a:p>
                    <a:p>
                      <a:endParaRPr lang="en-US" sz="2400" dirty="0">
                        <a:solidFill>
                          <a:schemeClr val="bg1"/>
                        </a:solidFill>
                        <a:latin typeface="+mn-lt"/>
                      </a:endParaRPr>
                    </a:p>
                    <a:p>
                      <a:pPr algn="l"/>
                      <a:r>
                        <a:rPr lang="en-US" sz="2400" dirty="0">
                          <a:solidFill>
                            <a:schemeClr val="bg1"/>
                          </a:solidFill>
                          <a:latin typeface="+mn-lt"/>
                        </a:rPr>
                        <a:t>Every day, Shelby County School students experience high levels of success with challenging content in our classrooms and show consistent academic growth and achievement each year.  We are committed to preparing well-rounded graduates who compete globally, because they persevere through challenges, think critically, advocate for and drive their own learning experiences, and collaborate effectively with diverse peers.</a:t>
                      </a:r>
                    </a:p>
                  </a:txBody>
                  <a:tcPr>
                    <a:solidFill>
                      <a:schemeClr val="tx2"/>
                    </a:solidFill>
                  </a:tcPr>
                </a:tc>
                <a:extLst>
                  <a:ext uri="{0D108BD9-81ED-4DB2-BD59-A6C34878D82A}">
                    <a16:rowId xmlns:a16="http://schemas.microsoft.com/office/drawing/2014/main" val="3406313728"/>
                  </a:ext>
                </a:extLst>
              </a:tr>
            </a:tbl>
          </a:graphicData>
        </a:graphic>
      </p:graphicFrame>
    </p:spTree>
    <p:extLst>
      <p:ext uri="{BB962C8B-B14F-4D97-AF65-F5344CB8AC3E}">
        <p14:creationId xmlns:p14="http://schemas.microsoft.com/office/powerpoint/2010/main" val="1178889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7569200" cy="431800"/>
          </a:xfrm>
        </p:spPr>
        <p:txBody>
          <a:bodyPr>
            <a:normAutofit fontScale="90000"/>
          </a:bodyPr>
          <a:lstStyle/>
          <a:p>
            <a:r>
              <a:rPr lang="en-US" sz="3200" b="1" dirty="0">
                <a:latin typeface="Segoe UI" panose="020B0502040204020203" pitchFamily="34" charset="0"/>
                <a:cs typeface="Segoe UI" panose="020B0502040204020203" pitchFamily="34" charset="0"/>
              </a:rPr>
              <a:t>Vision and Key Levers</a:t>
            </a:r>
            <a:endParaRPr lang="en-US" sz="32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FE8B2518-BC94-454D-9DA2-20F27F1B71CC}"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8273955"/>
              </p:ext>
            </p:extLst>
          </p:nvPr>
        </p:nvGraphicFramePr>
        <p:xfrm>
          <a:off x="1371600" y="1804623"/>
          <a:ext cx="7315200" cy="4846320"/>
        </p:xfrm>
        <a:graphic>
          <a:graphicData uri="http://schemas.openxmlformats.org/drawingml/2006/table">
            <a:tbl>
              <a:tblPr firstRow="1" bandRow="1">
                <a:tableStyleId>{2D5ABB26-0587-4C30-8999-92F81FD0307C}</a:tableStyleId>
              </a:tblPr>
              <a:tblGrid>
                <a:gridCol w="972021">
                  <a:extLst>
                    <a:ext uri="{9D8B030D-6E8A-4147-A177-3AD203B41FA5}">
                      <a16:colId xmlns:a16="http://schemas.microsoft.com/office/drawing/2014/main" val="1472174537"/>
                    </a:ext>
                  </a:extLst>
                </a:gridCol>
                <a:gridCol w="6343179">
                  <a:extLst>
                    <a:ext uri="{9D8B030D-6E8A-4147-A177-3AD203B41FA5}">
                      <a16:colId xmlns:a16="http://schemas.microsoft.com/office/drawing/2014/main" val="926027056"/>
                    </a:ext>
                  </a:extLst>
                </a:gridCol>
              </a:tblGrid>
              <a:tr h="34741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If we…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Act as a</a:t>
                      </a:r>
                      <a:r>
                        <a:rPr lang="en-US" sz="1600" baseline="0" dirty="0">
                          <a:solidFill>
                            <a:schemeClr val="tx1"/>
                          </a:solidFill>
                          <a:latin typeface="Segoe UI" panose="020B0502040204020203" pitchFamily="34" charset="0"/>
                          <a:cs typeface="Segoe UI" panose="020B0502040204020203" pitchFamily="34" charset="0"/>
                        </a:rPr>
                        <a:t> </a:t>
                      </a:r>
                      <a:r>
                        <a:rPr lang="en-US" sz="1600" b="1" baseline="0" dirty="0">
                          <a:solidFill>
                            <a:schemeClr val="tx1"/>
                          </a:solidFill>
                          <a:latin typeface="Segoe UI" panose="020B0502040204020203" pitchFamily="34" charset="0"/>
                          <a:cs typeface="Segoe UI" panose="020B0502040204020203" pitchFamily="34" charset="0"/>
                        </a:rPr>
                        <a:t>collaborative service </a:t>
                      </a:r>
                      <a:r>
                        <a:rPr lang="en-US" sz="1600" baseline="0" dirty="0">
                          <a:solidFill>
                            <a:schemeClr val="tx1"/>
                          </a:solidFill>
                          <a:latin typeface="Segoe UI" panose="020B0502040204020203" pitchFamily="34" charset="0"/>
                          <a:cs typeface="Segoe UI" panose="020B0502040204020203" pitchFamily="34" charset="0"/>
                        </a:rPr>
                        <a:t>that provides intentional support to every school</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1155159"/>
                  </a:ext>
                </a:extLst>
              </a:tr>
              <a:tr h="318345">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Leverage</a:t>
                      </a:r>
                      <a:r>
                        <a:rPr lang="en-US" sz="1600" baseline="0" dirty="0">
                          <a:solidFill>
                            <a:schemeClr val="tx1"/>
                          </a:solidFill>
                          <a:latin typeface="Segoe UI" panose="020B0502040204020203" pitchFamily="34" charset="0"/>
                          <a:cs typeface="Segoe UI" panose="020B0502040204020203" pitchFamily="34" charset="0"/>
                        </a:rPr>
                        <a:t> the strengths and talents of </a:t>
                      </a:r>
                      <a:r>
                        <a:rPr lang="en-US" sz="1600" b="1" baseline="0" dirty="0">
                          <a:solidFill>
                            <a:schemeClr val="tx1"/>
                          </a:solidFill>
                          <a:latin typeface="Segoe UI" panose="020B0502040204020203" pitchFamily="34" charset="0"/>
                          <a:cs typeface="Segoe UI" panose="020B0502040204020203" pitchFamily="34" charset="0"/>
                        </a:rPr>
                        <a:t>our people</a:t>
                      </a:r>
                      <a:endParaRPr lang="en-US" sz="1600" b="1"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64773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Invest all </a:t>
                      </a:r>
                      <a:r>
                        <a:rPr lang="en-US" sz="1600" b="1" dirty="0">
                          <a:solidFill>
                            <a:schemeClr val="tx1"/>
                          </a:solidFill>
                          <a:latin typeface="Segoe UI" panose="020B0502040204020203" pitchFamily="34" charset="0"/>
                          <a:cs typeface="Segoe UI" panose="020B0502040204020203" pitchFamily="34" charset="0"/>
                        </a:rPr>
                        <a:t>stakeholders</a:t>
                      </a:r>
                      <a:r>
                        <a:rPr lang="en-US" sz="1600" dirty="0">
                          <a:solidFill>
                            <a:schemeClr val="tx1"/>
                          </a:solidFill>
                          <a:latin typeface="Segoe UI" panose="020B0502040204020203" pitchFamily="34" charset="0"/>
                          <a:cs typeface="Segoe UI" panose="020B0502040204020203" pitchFamily="34" charset="0"/>
                        </a:rPr>
                        <a:t> in our vision and strategies for student</a:t>
                      </a:r>
                      <a:r>
                        <a:rPr lang="en-US" sz="1600" baseline="0" dirty="0">
                          <a:solidFill>
                            <a:schemeClr val="tx1"/>
                          </a:solidFill>
                          <a:latin typeface="Segoe UI" panose="020B0502040204020203" pitchFamily="34" charset="0"/>
                          <a:cs typeface="Segoe UI" panose="020B0502040204020203" pitchFamily="34" charset="0"/>
                        </a:rPr>
                        <a:t> success</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11002"/>
                  </a:ext>
                </a:extLst>
              </a:tr>
              <a:tr h="315848">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spcBef>
                          <a:spcPts val="300"/>
                        </a:spcBef>
                        <a:spcAft>
                          <a:spcPts val="300"/>
                        </a:spcAft>
                      </a:pPr>
                      <a:r>
                        <a:rPr lang="en-US" sz="1600" dirty="0">
                          <a:solidFill>
                            <a:schemeClr val="tx1"/>
                          </a:solidFill>
                          <a:latin typeface="Segoe UI" panose="020B0502040204020203" pitchFamily="34" charset="0"/>
                          <a:cs typeface="Segoe UI" panose="020B0502040204020203" pitchFamily="34" charset="0"/>
                        </a:rPr>
                        <a:t>Equip</a:t>
                      </a:r>
                      <a:r>
                        <a:rPr lang="en-US" sz="1600" baseline="0" dirty="0">
                          <a:solidFill>
                            <a:schemeClr val="tx1"/>
                          </a:solidFill>
                          <a:latin typeface="Segoe UI" panose="020B0502040204020203" pitchFamily="34" charset="0"/>
                          <a:cs typeface="Segoe UI" panose="020B0502040204020203" pitchFamily="34" charset="0"/>
                        </a:rPr>
                        <a:t> all </a:t>
                      </a:r>
                      <a:r>
                        <a:rPr lang="en-US" sz="1600" b="1" baseline="0" dirty="0">
                          <a:solidFill>
                            <a:schemeClr val="tx1"/>
                          </a:solidFill>
                          <a:latin typeface="Segoe UI" panose="020B0502040204020203" pitchFamily="34" charset="0"/>
                          <a:cs typeface="Segoe UI" panose="020B0502040204020203" pitchFamily="34" charset="0"/>
                        </a:rPr>
                        <a:t>leaders</a:t>
                      </a:r>
                      <a:r>
                        <a:rPr lang="en-US" sz="1600" baseline="0" dirty="0">
                          <a:solidFill>
                            <a:schemeClr val="tx1"/>
                          </a:solidFill>
                          <a:latin typeface="Segoe UI" panose="020B0502040204020203" pitchFamily="34" charset="0"/>
                          <a:cs typeface="Segoe UI" panose="020B0502040204020203" pitchFamily="34" charset="0"/>
                        </a:rPr>
                        <a:t> to be agents of change</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411353"/>
                  </a:ext>
                </a:extLst>
              </a:tr>
              <a:tr h="545556">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And if 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600" dirty="0">
                          <a:solidFill>
                            <a:schemeClr val="tx1"/>
                          </a:solidFill>
                          <a:latin typeface="Segoe UI" panose="020B0502040204020203" pitchFamily="34" charset="0"/>
                          <a:cs typeface="Segoe UI" panose="020B0502040204020203" pitchFamily="34" charset="0"/>
                        </a:rPr>
                        <a:t>Foster a dynamic,</a:t>
                      </a:r>
                      <a:r>
                        <a:rPr lang="en-US" sz="1600" baseline="0" dirty="0">
                          <a:solidFill>
                            <a:schemeClr val="tx1"/>
                          </a:solidFill>
                          <a:latin typeface="Segoe UI" panose="020B0502040204020203" pitchFamily="34" charset="0"/>
                          <a:cs typeface="Segoe UI" panose="020B0502040204020203" pitchFamily="34" charset="0"/>
                        </a:rPr>
                        <a:t> coherent </a:t>
                      </a:r>
                      <a:r>
                        <a:rPr lang="en-US" sz="1600" b="1" baseline="0" dirty="0">
                          <a:solidFill>
                            <a:schemeClr val="tx1"/>
                          </a:solidFill>
                          <a:latin typeface="Segoe UI" panose="020B0502040204020203" pitchFamily="34" charset="0"/>
                          <a:cs typeface="Segoe UI" panose="020B0502040204020203" pitchFamily="34" charset="0"/>
                        </a:rPr>
                        <a:t>instructional system </a:t>
                      </a:r>
                      <a:r>
                        <a:rPr lang="en-US" sz="1600" baseline="0" dirty="0">
                          <a:solidFill>
                            <a:schemeClr val="tx1"/>
                          </a:solidFill>
                          <a:latin typeface="Segoe UI" panose="020B0502040204020203" pitchFamily="34" charset="0"/>
                          <a:cs typeface="Segoe UI" panose="020B0502040204020203" pitchFamily="34" charset="0"/>
                        </a:rPr>
                        <a:t>to support and develop our schools in achieving our shared vision.</a:t>
                      </a:r>
                      <a:endParaRPr lang="en-US" sz="1600" dirty="0">
                        <a:solidFill>
                          <a:schemeClr val="tx1"/>
                        </a:solidFill>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1297516"/>
                  </a:ext>
                </a:extLst>
              </a:tr>
              <a:tr h="2067370">
                <a:tc>
                  <a:txBody>
                    <a:bodyPr/>
                    <a:lstStyle/>
                    <a:p>
                      <a:pPr algn="l">
                        <a:spcBef>
                          <a:spcPts val="300"/>
                        </a:spcBef>
                        <a:spcAft>
                          <a:spcPts val="300"/>
                        </a:spcAft>
                      </a:pPr>
                      <a:r>
                        <a:rPr lang="en-US" sz="1600" b="1" dirty="0">
                          <a:solidFill>
                            <a:schemeClr val="tx1"/>
                          </a:solidFill>
                          <a:latin typeface="Segoe UI" panose="020B0502040204020203" pitchFamily="34" charset="0"/>
                          <a:cs typeface="Segoe UI" panose="020B0502040204020203" pitchFamily="34" charset="0"/>
                        </a:rPr>
                        <a:t>Then…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spcBef>
                          <a:spcPts val="300"/>
                        </a:spcBef>
                        <a:spcAft>
                          <a:spcPts val="300"/>
                        </a:spcAft>
                        <a:buFont typeface="Wingdings" panose="05000000000000000000" pitchFamily="2" charset="2"/>
                        <a:buChar char="§"/>
                      </a:pPr>
                      <a:r>
                        <a:rPr lang="en-US" sz="1600" dirty="0">
                          <a:solidFill>
                            <a:schemeClr val="tx1"/>
                          </a:solidFill>
                          <a:latin typeface="Segoe UI" panose="020B0502040204020203" pitchFamily="34" charset="0"/>
                          <a:cs typeface="Segoe UI" panose="020B0502040204020203" pitchFamily="34" charset="0"/>
                        </a:rPr>
                        <a:t>Principals</a:t>
                      </a:r>
                      <a:r>
                        <a:rPr lang="en-US" sz="1600" baseline="0" dirty="0">
                          <a:solidFill>
                            <a:schemeClr val="tx1"/>
                          </a:solidFill>
                          <a:latin typeface="Segoe UI" panose="020B0502040204020203" pitchFamily="34" charset="0"/>
                          <a:cs typeface="Segoe UI" panose="020B0502040204020203" pitchFamily="34" charset="0"/>
                        </a:rPr>
                        <a:t> will create conditions, structures, and supports that foster an intentional culture of teaching and learning which meets the academic, social, and emotional needs of students.</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Teachers will meet the academic, emotional and social needs of students by using high-yield practices and resources to craft instructional experiences that accelerate student growth and achievement.</a:t>
                      </a:r>
                    </a:p>
                    <a:p>
                      <a:pPr marL="285750" indent="-285750" algn="l">
                        <a:spcBef>
                          <a:spcPts val="300"/>
                        </a:spcBef>
                        <a:spcAft>
                          <a:spcPts val="300"/>
                        </a:spcAft>
                        <a:buFont typeface="Wingdings" panose="05000000000000000000" pitchFamily="2" charset="2"/>
                        <a:buChar char="§"/>
                      </a:pPr>
                      <a:r>
                        <a:rPr lang="en-US" sz="1600" baseline="0" dirty="0">
                          <a:solidFill>
                            <a:schemeClr val="tx1"/>
                          </a:solidFill>
                          <a:latin typeface="Segoe UI" panose="020B0502040204020203" pitchFamily="34" charset="0"/>
                          <a:cs typeface="Segoe UI" panose="020B0502040204020203" pitchFamily="34" charset="0"/>
                        </a:rPr>
                        <a:t>Students will experience optimal learning environments which will allow them to think critically, collaborate with peers and demonstrate learning expectations.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778489"/>
                  </a:ext>
                </a:extLst>
              </a:tr>
            </a:tbl>
          </a:graphicData>
        </a:graphic>
      </p:graphicFrame>
      <p:sp>
        <p:nvSpPr>
          <p:cNvPr id="5" name="TextBox 4"/>
          <p:cNvSpPr txBox="1"/>
          <p:nvPr/>
        </p:nvSpPr>
        <p:spPr>
          <a:xfrm>
            <a:off x="1117600" y="993381"/>
            <a:ext cx="7700936"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Our key levers represent HOW we will get there, the commitments that we will make and where we will focus our time, our resources, and our capacity.</a:t>
            </a:r>
          </a:p>
        </p:txBody>
      </p:sp>
    </p:spTree>
    <p:extLst>
      <p:ext uri="{BB962C8B-B14F-4D97-AF65-F5344CB8AC3E}">
        <p14:creationId xmlns:p14="http://schemas.microsoft.com/office/powerpoint/2010/main" val="1944022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9200" y="-269312"/>
            <a:ext cx="7772400" cy="1072733"/>
          </a:xfrm>
        </p:spPr>
        <p:txBody>
          <a:bodyPr anchor="ctr"/>
          <a:lstStyle/>
          <a:p>
            <a:pPr algn="l"/>
            <a:r>
              <a:rPr lang="en-US" sz="3600" b="1" dirty="0"/>
              <a:t>Chief of Schools Department Priorities</a:t>
            </a:r>
          </a:p>
        </p:txBody>
      </p:sp>
      <p:sp>
        <p:nvSpPr>
          <p:cNvPr id="5" name="Content Placeholder 2"/>
          <p:cNvSpPr>
            <a:spLocks noGrp="1"/>
          </p:cNvSpPr>
          <p:nvPr>
            <p:ph idx="1"/>
          </p:nvPr>
        </p:nvSpPr>
        <p:spPr>
          <a:xfrm>
            <a:off x="1219200" y="990600"/>
            <a:ext cx="7696200" cy="5689600"/>
          </a:xfrm>
        </p:spPr>
        <p:txBody>
          <a:bodyPr>
            <a:normAutofit fontScale="92500" lnSpcReduction="20000"/>
          </a:bodyPr>
          <a:lstStyle/>
          <a:p>
            <a:pPr marL="0" indent="0">
              <a:buNone/>
            </a:pPr>
            <a:r>
              <a:rPr lang="en-US" sz="2400" b="1" dirty="0">
                <a:solidFill>
                  <a:srgbClr val="000000"/>
                </a:solidFill>
              </a:rPr>
              <a:t>PRIORITIES:</a:t>
            </a:r>
          </a:p>
          <a:p>
            <a:pPr marL="0" indent="0">
              <a:buNone/>
            </a:pPr>
            <a:endParaRPr lang="en-US" sz="2400" dirty="0"/>
          </a:p>
          <a:p>
            <a:r>
              <a:rPr lang="en-US" sz="2400" dirty="0"/>
              <a:t>Support </a:t>
            </a:r>
            <a:r>
              <a:rPr lang="en-US" sz="2400" b="1" dirty="0">
                <a:solidFill>
                  <a:srgbClr val="FF0000"/>
                </a:solidFill>
              </a:rPr>
              <a:t>all</a:t>
            </a:r>
            <a:r>
              <a:rPr lang="en-US" sz="2400" dirty="0"/>
              <a:t> schools in their implementation of improvement strategies (human capital, extended day, coaching leaders concerning Tennessee State standards)</a:t>
            </a:r>
          </a:p>
          <a:p>
            <a:r>
              <a:rPr lang="en-US" sz="2400" dirty="0"/>
              <a:t>Develop educators by providing quality professional development for </a:t>
            </a:r>
            <a:r>
              <a:rPr lang="en-US" sz="2400" b="1" dirty="0">
                <a:solidFill>
                  <a:srgbClr val="FF0000"/>
                </a:solidFill>
              </a:rPr>
              <a:t>all</a:t>
            </a:r>
            <a:r>
              <a:rPr lang="en-US" sz="2400" b="1" dirty="0"/>
              <a:t> </a:t>
            </a:r>
            <a:r>
              <a:rPr lang="en-US" sz="2400" dirty="0"/>
              <a:t>leaders (ILDs, ILTs, ISW week, principals, assistant principals, and PLC Coaches) </a:t>
            </a:r>
          </a:p>
          <a:p>
            <a:r>
              <a:rPr lang="en-US" sz="2400" dirty="0"/>
              <a:t>Build capacity by implementing and building  Instructional Leadership Teams in </a:t>
            </a:r>
            <a:r>
              <a:rPr lang="en-US" sz="2400" b="1" dirty="0">
                <a:solidFill>
                  <a:srgbClr val="FF0000"/>
                </a:solidFill>
              </a:rPr>
              <a:t>all</a:t>
            </a:r>
            <a:r>
              <a:rPr lang="en-US" sz="2400" dirty="0"/>
              <a:t> schools </a:t>
            </a:r>
          </a:p>
          <a:p>
            <a:r>
              <a:rPr lang="en-US" sz="2400" dirty="0"/>
              <a:t>Define clear roles and responsibilities in </a:t>
            </a:r>
            <a:r>
              <a:rPr lang="en-US" sz="2400" b="1" dirty="0">
                <a:solidFill>
                  <a:srgbClr val="FF0000"/>
                </a:solidFill>
              </a:rPr>
              <a:t>all</a:t>
            </a:r>
            <a:r>
              <a:rPr lang="en-US" sz="2400" dirty="0"/>
              <a:t> schools to ensure alignment of strategies (leaders, coaches, teacher leaders) </a:t>
            </a:r>
          </a:p>
          <a:p>
            <a:r>
              <a:rPr lang="en-US" sz="2400" dirty="0"/>
              <a:t>Utilize data and technology to support improvement </a:t>
            </a:r>
          </a:p>
          <a:p>
            <a:r>
              <a:rPr lang="en-US" sz="2400" dirty="0"/>
              <a:t>Build a pipeline of effective leaders to support </a:t>
            </a:r>
            <a:r>
              <a:rPr lang="en-US" sz="2400" b="1" dirty="0">
                <a:solidFill>
                  <a:srgbClr val="FF0000"/>
                </a:solidFill>
              </a:rPr>
              <a:t>all</a:t>
            </a:r>
            <a:r>
              <a:rPr lang="en-US" sz="2400" b="1" dirty="0"/>
              <a:t>  </a:t>
            </a:r>
            <a:r>
              <a:rPr lang="en-US" sz="2400" dirty="0"/>
              <a:t>schools  (principal and teacher leaders) </a:t>
            </a:r>
          </a:p>
          <a:p>
            <a:r>
              <a:rPr lang="en-US" sz="2400" dirty="0"/>
              <a:t>Establish “non-negotiables” for </a:t>
            </a:r>
            <a:r>
              <a:rPr lang="en-US" sz="2400" b="1" dirty="0">
                <a:solidFill>
                  <a:srgbClr val="FF0000"/>
                </a:solidFill>
              </a:rPr>
              <a:t>all</a:t>
            </a:r>
            <a:r>
              <a:rPr lang="en-US" sz="2400" dirty="0"/>
              <a:t> schools to increase the achievement of students </a:t>
            </a:r>
          </a:p>
          <a:p>
            <a:pPr marL="0" indent="0">
              <a:buNone/>
            </a:pPr>
            <a:endParaRPr lang="en-US" sz="2300" b="1" dirty="0"/>
          </a:p>
        </p:txBody>
      </p:sp>
    </p:spTree>
    <p:extLst>
      <p:ext uri="{BB962C8B-B14F-4D97-AF65-F5344CB8AC3E}">
        <p14:creationId xmlns:p14="http://schemas.microsoft.com/office/powerpoint/2010/main" val="97392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581775"/>
            <a:ext cx="9144000" cy="2762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Title 1"/>
          <p:cNvSpPr>
            <a:spLocks noGrp="1"/>
          </p:cNvSpPr>
          <p:nvPr>
            <p:ph type="title"/>
          </p:nvPr>
        </p:nvSpPr>
        <p:spPr>
          <a:xfrm>
            <a:off x="1143000" y="0"/>
            <a:ext cx="7543800" cy="457200"/>
          </a:xfrm>
        </p:spPr>
        <p:txBody>
          <a:bodyPr>
            <a:normAutofit fontScale="90000"/>
          </a:bodyPr>
          <a:lstStyle/>
          <a:p>
            <a:r>
              <a:rPr lang="en-US" dirty="0"/>
              <a:t>Agenda</a:t>
            </a:r>
          </a:p>
        </p:txBody>
      </p:sp>
      <p:sp>
        <p:nvSpPr>
          <p:cNvPr id="2" name="Rectangle 1"/>
          <p:cNvSpPr/>
          <p:nvPr/>
        </p:nvSpPr>
        <p:spPr>
          <a:xfrm>
            <a:off x="1782305" y="836908"/>
            <a:ext cx="6292311" cy="3877985"/>
          </a:xfrm>
          <a:prstGeom prst="rect">
            <a:avLst/>
          </a:prstGeom>
        </p:spPr>
        <p:txBody>
          <a:bodyPr wrap="square">
            <a:spAutoFit/>
          </a:bodyPr>
          <a:lstStyle/>
          <a:p>
            <a:pPr algn="ctr"/>
            <a:r>
              <a:rPr lang="en-US" sz="5400" dirty="0">
                <a:solidFill>
                  <a:srgbClr val="953735"/>
                </a:solidFill>
              </a:rPr>
              <a:t>Where to Start-</a:t>
            </a:r>
          </a:p>
          <a:p>
            <a:r>
              <a:rPr lang="en-US" sz="3200" dirty="0">
                <a:solidFill>
                  <a:srgbClr val="953735"/>
                </a:solidFill>
              </a:rPr>
              <a:t>SCS Grant Office</a:t>
            </a:r>
          </a:p>
          <a:p>
            <a:r>
              <a:rPr lang="en-US" sz="3200" dirty="0">
                <a:solidFill>
                  <a:srgbClr val="953735"/>
                </a:solidFill>
              </a:rPr>
              <a:t>Monthly Grant News</a:t>
            </a:r>
          </a:p>
          <a:p>
            <a:r>
              <a:rPr lang="en-US" sz="3200" dirty="0">
                <a:solidFill>
                  <a:srgbClr val="953735"/>
                </a:solidFill>
              </a:rPr>
              <a:t>Internet</a:t>
            </a:r>
          </a:p>
          <a:p>
            <a:r>
              <a:rPr lang="en-US" sz="3200" dirty="0">
                <a:solidFill>
                  <a:srgbClr val="953735"/>
                </a:solidFill>
              </a:rPr>
              <a:t>Newsletters</a:t>
            </a:r>
          </a:p>
          <a:p>
            <a:r>
              <a:rPr lang="en-US" sz="3200" dirty="0">
                <a:solidFill>
                  <a:srgbClr val="953735"/>
                </a:solidFill>
              </a:rPr>
              <a:t>Local Libraries</a:t>
            </a:r>
          </a:p>
          <a:p>
            <a:r>
              <a:rPr lang="en-US" sz="3200" dirty="0">
                <a:solidFill>
                  <a:srgbClr val="953735"/>
                </a:solidFill>
              </a:rPr>
              <a:t>National Grant Centers</a:t>
            </a:r>
          </a:p>
        </p:txBody>
      </p:sp>
    </p:spTree>
    <p:extLst>
      <p:ext uri="{BB962C8B-B14F-4D97-AF65-F5344CB8AC3E}">
        <p14:creationId xmlns:p14="http://schemas.microsoft.com/office/powerpoint/2010/main" val="1283822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31290</TotalTime>
  <Words>939</Words>
  <Application>Microsoft Office PowerPoint</Application>
  <PresentationFormat>On-screen Show (4:3)</PresentationFormat>
  <Paragraphs>146</Paragraphs>
  <Slides>13</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Calibri</vt:lpstr>
      <vt:lpstr>Segoe UI</vt:lpstr>
      <vt:lpstr>Wingdings</vt:lpstr>
      <vt:lpstr>Office Theme</vt:lpstr>
      <vt:lpstr>Who Me? Write a Grant?  Sure You Can! For Elementary, Middle &amp; High Librarians  </vt:lpstr>
      <vt:lpstr> GROUP NORMS</vt:lpstr>
      <vt:lpstr>SESSION OBJECTIVES</vt:lpstr>
      <vt:lpstr>Agenda</vt:lpstr>
      <vt:lpstr>PowerPoint Presentation</vt:lpstr>
      <vt:lpstr>Chief of Schools Vision </vt:lpstr>
      <vt:lpstr>Vision and Key Levers</vt:lpstr>
      <vt:lpstr>Chief of Schools Department Priorities</vt:lpstr>
      <vt:lpstr>Agenda</vt:lpstr>
      <vt:lpstr>How to Write a Grant-</vt:lpstr>
      <vt:lpstr>What Not To Do</vt:lpstr>
      <vt:lpstr>Final Ideas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R RUMAGE</dc:creator>
  <cp:lastModifiedBy>APRIL R WILSON</cp:lastModifiedBy>
  <cp:revision>24</cp:revision>
  <dcterms:modified xsi:type="dcterms:W3CDTF">2017-08-02T14:38:33Z</dcterms:modified>
</cp:coreProperties>
</file>