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66" r:id="rId4"/>
    <p:sldId id="273" r:id="rId5"/>
    <p:sldId id="264" r:id="rId6"/>
    <p:sldId id="275" r:id="rId7"/>
    <p:sldId id="276" r:id="rId8"/>
    <p:sldId id="268" r:id="rId9"/>
    <p:sldId id="265" r:id="rId10"/>
    <p:sldId id="269" r:id="rId11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D60C1C-0F72-4324-ACC8-9CBE23D29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A3AFB-90A7-4360-B7C8-31DF274E5D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544C36C3-687E-4B23-8FCB-8A02C2EE41B5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B18C8-589B-4CC1-95E3-C00DA3BF92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51975-D580-4099-8B7C-3D0C8E82E4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AE71E67-3478-40FD-B582-7126DC4EE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4628A3-03FE-469B-9193-D4A251C663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9BD3A-671C-4C35-B77C-AF6F768B6B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2D4D6-6013-4B2D-856E-9DACF4EA748E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E27343-38D0-43DA-95B6-437CA1090D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E1BABF1-A8A5-455C-A5F3-A502762D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6207C-7A90-4B95-91E6-B2F3C5695F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47C0E-19C4-4059-945A-A18E73C614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1D11B3-61B8-4A7E-AE9C-FB9C52A5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81">
            <a:extLst>
              <a:ext uri="{FF2B5EF4-FFF2-40B4-BE49-F238E27FC236}">
                <a16:creationId xmlns:a16="http://schemas.microsoft.com/office/drawing/2014/main" id="{AB47F2D9-4F3A-4501-8608-ED7715F0289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hape 182">
            <a:extLst>
              <a:ext uri="{FF2B5EF4-FFF2-40B4-BE49-F238E27FC236}">
                <a16:creationId xmlns:a16="http://schemas.microsoft.com/office/drawing/2014/main" id="{298C00C3-8A63-4222-9CE3-7077F1096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62" tIns="93162" rIns="93162" bIns="9316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Take a look!  This is one of the official powerpoint templates for SCS.  I will show the other two options later in the presentation.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40A1-9905-4761-B102-86D583C9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7062-3966-4E77-8823-A480B15C8718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BB023-5C08-4A98-B1C3-F1DD5FA1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C3F9C-31EB-4EF7-A2B2-A46FEFC5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D00C-00A5-484B-B7F6-F477DEC1C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5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B83B-9BE8-4D0A-ACA1-A65DDAD5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1B52-E7B5-4C4D-A615-193A9DB61716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33B74-49BF-4471-8D93-EDC1DF3B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4A6F-D7A6-4816-8106-9D3EC41A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A691-8642-4B63-A39D-6E452362F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069E2-5BA0-46DA-940A-1921013F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6D5C-5A69-4DEB-8690-8B5388100353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EF781-F63A-4C9A-B5F9-B43ED3EF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20CB-020A-468F-A7A8-36C2EC70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3972-0DD8-4C4B-BD11-D9F8511CB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0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>
            <a:extLst>
              <a:ext uri="{FF2B5EF4-FFF2-40B4-BE49-F238E27FC236}">
                <a16:creationId xmlns:a16="http://schemas.microsoft.com/office/drawing/2014/main" id="{90372684-0E38-4CB2-BA10-8E597F20E30E}"/>
              </a:ext>
            </a:extLst>
          </p:cNvPr>
          <p:cNvSpPr/>
          <p:nvPr/>
        </p:nvSpPr>
        <p:spPr>
          <a:xfrm>
            <a:off x="10059988" y="876300"/>
            <a:ext cx="1731962" cy="577850"/>
          </a:xfrm>
          <a:prstGeom prst="triangle">
            <a:avLst>
              <a:gd name="adj" fmla="val 32425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txBody>
          <a:bodyPr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11">
            <a:extLst>
              <a:ext uri="{FF2B5EF4-FFF2-40B4-BE49-F238E27FC236}">
                <a16:creationId xmlns:a16="http://schemas.microsoft.com/office/drawing/2014/main" id="{A9F6B1D3-5FBA-40C1-946A-74CCF965EE01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11549063" cy="6867525"/>
            <a:chOff x="0" y="-7088"/>
            <a:chExt cx="8661398" cy="5150588"/>
          </a:xfrm>
        </p:grpSpPr>
        <p:sp>
          <p:nvSpPr>
            <p:cNvPr id="5" name="Shape 12">
              <a:extLst>
                <a:ext uri="{FF2B5EF4-FFF2-40B4-BE49-F238E27FC236}">
                  <a16:creationId xmlns:a16="http://schemas.microsoft.com/office/drawing/2014/main" id="{F8AA64C7-CE42-4893-B357-2E066EFBE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6"/>
              <a:ext cx="3525279" cy="5143444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6" name="Shape 13">
              <a:extLst>
                <a:ext uri="{FF2B5EF4-FFF2-40B4-BE49-F238E27FC236}">
                  <a16:creationId xmlns:a16="http://schemas.microsoft.com/office/drawing/2014/main" id="{D18D2037-3876-403B-BD02-41112E190E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8135" y="-7088"/>
              <a:ext cx="5143263" cy="5143444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14">
            <a:extLst>
              <a:ext uri="{FF2B5EF4-FFF2-40B4-BE49-F238E27FC236}">
                <a16:creationId xmlns:a16="http://schemas.microsoft.com/office/drawing/2014/main" id="{EAFCA622-E1EF-4DF9-8780-8A947BF5A9C4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1454150"/>
            <a:ext cx="11796713" cy="3949700"/>
            <a:chOff x="-8178042" y="-4493254"/>
            <a:chExt cx="19483597" cy="6522736"/>
          </a:xfrm>
        </p:grpSpPr>
        <p:sp>
          <p:nvSpPr>
            <p:cNvPr id="8" name="Shape 15">
              <a:extLst>
                <a:ext uri="{FF2B5EF4-FFF2-40B4-BE49-F238E27FC236}">
                  <a16:creationId xmlns:a16="http://schemas.microsoft.com/office/drawing/2014/main" id="{FACF32BA-88F2-45C3-ABDC-F7A6E2320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51823" y="-4467037"/>
              <a:ext cx="12968089" cy="6522736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16">
              <a:extLst>
                <a:ext uri="{FF2B5EF4-FFF2-40B4-BE49-F238E27FC236}">
                  <a16:creationId xmlns:a16="http://schemas.microsoft.com/office/drawing/2014/main" id="{46FC4556-3C7B-4893-91EA-52A91733B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401" y="-4493254"/>
              <a:ext cx="6523373" cy="6522736"/>
            </a:xfrm>
            <a:prstGeom prst="rtTriangle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Shape 17">
            <a:extLst>
              <a:ext uri="{FF2B5EF4-FFF2-40B4-BE49-F238E27FC236}">
                <a16:creationId xmlns:a16="http://schemas.microsoft.com/office/drawing/2014/main" id="{F2B2E1AE-8BB1-4047-BCBF-F2E304ACE3B9}"/>
              </a:ext>
            </a:extLst>
          </p:cNvPr>
          <p:cNvGrpSpPr>
            <a:grpSpLocks/>
          </p:cNvGrpSpPr>
          <p:nvPr/>
        </p:nvGrpSpPr>
        <p:grpSpPr bwMode="auto">
          <a:xfrm>
            <a:off x="4902200" y="5703888"/>
            <a:ext cx="7308850" cy="577850"/>
            <a:chOff x="5582264" y="4646737"/>
            <a:chExt cx="5480828" cy="432996"/>
          </a:xfrm>
        </p:grpSpPr>
        <p:sp>
          <p:nvSpPr>
            <p:cNvPr id="11" name="Shape 18">
              <a:extLst>
                <a:ext uri="{FF2B5EF4-FFF2-40B4-BE49-F238E27FC236}">
                  <a16:creationId xmlns:a16="http://schemas.microsoft.com/office/drawing/2014/main" id="{E0B998C6-FA7A-40CA-A3CA-74BDD2B49B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82264" y="4948883"/>
              <a:ext cx="394039" cy="13085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grpSp>
          <p:nvGrpSpPr>
            <p:cNvPr id="12" name="Shape 19">
              <a:extLst>
                <a:ext uri="{FF2B5EF4-FFF2-40B4-BE49-F238E27FC236}">
                  <a16:creationId xmlns:a16="http://schemas.microsoft.com/office/drawing/2014/main" id="{376B9D7E-6DDD-4EEC-840C-856FB27D76F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13" name="Shape 20">
                <a:extLst>
                  <a:ext uri="{FF2B5EF4-FFF2-40B4-BE49-F238E27FC236}">
                    <a16:creationId xmlns:a16="http://schemas.microsoft.com/office/drawing/2014/main" id="{887BB29D-5099-46D5-A888-4A4F6391A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4158748" y="330075"/>
                <a:ext cx="28910911" cy="1699359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4" name="Shape 21">
                <a:extLst>
                  <a:ext uri="{FF2B5EF4-FFF2-40B4-BE49-F238E27FC236}">
                    <a16:creationId xmlns:a16="http://schemas.microsoft.com/office/drawing/2014/main" id="{2281301F-BDC4-42D1-B93F-4F0172830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2305" y="330075"/>
                <a:ext cx="1700642" cy="1699359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962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62">
            <a:extLst>
              <a:ext uri="{FF2B5EF4-FFF2-40B4-BE49-F238E27FC236}">
                <a16:creationId xmlns:a16="http://schemas.microsoft.com/office/drawing/2014/main" id="{33C0B823-0E3E-40BE-A62E-DCE29D743A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429750" cy="1770063"/>
            <a:chOff x="-3" y="40"/>
            <a:chExt cx="7072430" cy="1327314"/>
          </a:xfrm>
        </p:grpSpPr>
        <p:sp>
          <p:nvSpPr>
            <p:cNvPr id="5" name="Shape 63">
              <a:extLst>
                <a:ext uri="{FF2B5EF4-FFF2-40B4-BE49-F238E27FC236}">
                  <a16:creationId xmlns:a16="http://schemas.microsoft.com/office/drawing/2014/main" id="{B6CBD6D8-B7D1-43BA-A100-F2D5B3A22F3A}"/>
                </a:ext>
              </a:extLst>
            </p:cNvPr>
            <p:cNvSpPr/>
            <p:nvPr/>
          </p:nvSpPr>
          <p:spPr>
            <a:xfrm>
              <a:off x="6292555" y="126224"/>
              <a:ext cx="779872" cy="259511"/>
            </a:xfrm>
            <a:prstGeom prst="triangle">
              <a:avLst>
                <a:gd name="adj" fmla="val 32425"/>
              </a:avLst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" name="Shape 64">
              <a:extLst>
                <a:ext uri="{FF2B5EF4-FFF2-40B4-BE49-F238E27FC236}">
                  <a16:creationId xmlns:a16="http://schemas.microsoft.com/office/drawing/2014/main" id="{2DB3303B-0171-4B26-9F95-36E350F523FA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10" name="Shape 65">
                <a:extLst>
                  <a:ext uri="{FF2B5EF4-FFF2-40B4-BE49-F238E27FC236}">
                    <a16:creationId xmlns:a16="http://schemas.microsoft.com/office/drawing/2014/main" id="{293D8C54-F413-44DC-B5B0-CA74AEC79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168144" y="330075"/>
                <a:ext cx="6957878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" name="Shape 66">
                <a:extLst>
                  <a:ext uri="{FF2B5EF4-FFF2-40B4-BE49-F238E27FC236}">
                    <a16:creationId xmlns:a16="http://schemas.microsoft.com/office/drawing/2014/main" id="{3D0784B0-BAB1-41FA-9FEA-70EB2FE43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867" y="330075"/>
                <a:ext cx="1699832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" name="Shape 67">
              <a:extLst>
                <a:ext uri="{FF2B5EF4-FFF2-40B4-BE49-F238E27FC236}">
                  <a16:creationId xmlns:a16="http://schemas.microsoft.com/office/drawing/2014/main" id="{DD47947A-8360-4C92-A22D-3E9335800978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8" name="Shape 68">
                <a:extLst>
                  <a:ext uri="{FF2B5EF4-FFF2-40B4-BE49-F238E27FC236}">
                    <a16:creationId xmlns:a16="http://schemas.microsoft.com/office/drawing/2014/main" id="{CE92ACFF-010C-448D-9254-49E893A75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118304" y="330927"/>
                <a:ext cx="13883428" cy="1698723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9" name="Shape 69">
                <a:extLst>
                  <a:ext uri="{FF2B5EF4-FFF2-40B4-BE49-F238E27FC236}">
                    <a16:creationId xmlns:a16="http://schemas.microsoft.com/office/drawing/2014/main" id="{F338C615-75B2-4897-BE6E-AD70143DF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477" y="330927"/>
                <a:ext cx="1699048" cy="1698723"/>
              </a:xfrm>
              <a:prstGeom prst="rtTriangle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2" name="Shape 70">
            <a:extLst>
              <a:ext uri="{FF2B5EF4-FFF2-40B4-BE49-F238E27FC236}">
                <a16:creationId xmlns:a16="http://schemas.microsoft.com/office/drawing/2014/main" id="{EDEDC678-EE35-463E-83FC-C6D6D57D13BD}"/>
              </a:ext>
            </a:extLst>
          </p:cNvPr>
          <p:cNvGrpSpPr>
            <a:grpSpLocks/>
          </p:cNvGrpSpPr>
          <p:nvPr/>
        </p:nvGrpSpPr>
        <p:grpSpPr bwMode="auto">
          <a:xfrm>
            <a:off x="9263063" y="5964238"/>
            <a:ext cx="2936875" cy="893762"/>
            <a:chOff x="5575241" y="4472722"/>
            <a:chExt cx="2202829" cy="670794"/>
          </a:xfrm>
        </p:grpSpPr>
        <p:sp>
          <p:nvSpPr>
            <p:cNvPr id="13" name="Shape 71">
              <a:extLst>
                <a:ext uri="{FF2B5EF4-FFF2-40B4-BE49-F238E27FC236}">
                  <a16:creationId xmlns:a16="http://schemas.microsoft.com/office/drawing/2014/main" id="{8FC9C877-9298-4E22-83C7-F531A650A0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1" y="4948116"/>
              <a:ext cx="394127" cy="13106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grpSp>
          <p:nvGrpSpPr>
            <p:cNvPr id="14" name="Shape 72">
              <a:extLst>
                <a:ext uri="{FF2B5EF4-FFF2-40B4-BE49-F238E27FC236}">
                  <a16:creationId xmlns:a16="http://schemas.microsoft.com/office/drawing/2014/main" id="{B1F53E8A-3D18-455C-AC1D-965CD42C9FE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8" name="Shape 73">
                <a:extLst>
                  <a:ext uri="{FF2B5EF4-FFF2-40B4-BE49-F238E27FC236}">
                    <a16:creationId xmlns:a16="http://schemas.microsoft.com/office/drawing/2014/main" id="{F48111D2-44C1-4A98-B324-F39FF738E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45" y="330075"/>
                <a:ext cx="3477455" cy="1699505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9" name="Shape 74">
                <a:extLst>
                  <a:ext uri="{FF2B5EF4-FFF2-40B4-BE49-F238E27FC236}">
                    <a16:creationId xmlns:a16="http://schemas.microsoft.com/office/drawing/2014/main" id="{1A3A71F0-9608-4572-8E64-090C856C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352" y="330075"/>
                <a:ext cx="1701027" cy="1699505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  <p:grpSp>
          <p:nvGrpSpPr>
            <p:cNvPr id="15" name="Shape 75">
              <a:extLst>
                <a:ext uri="{FF2B5EF4-FFF2-40B4-BE49-F238E27FC236}">
                  <a16:creationId xmlns:a16="http://schemas.microsoft.com/office/drawing/2014/main" id="{58EF8F9B-A41E-4D52-8618-1FC75CFEFD6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" name="Shape 76">
                <a:extLst>
                  <a:ext uri="{FF2B5EF4-FFF2-40B4-BE49-F238E27FC236}">
                    <a16:creationId xmlns:a16="http://schemas.microsoft.com/office/drawing/2014/main" id="{810A44F2-6E29-4CB9-8230-F06ACE730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2" y="329732"/>
                <a:ext cx="10618128" cy="1702093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7" name="Shape 77">
                <a:extLst>
                  <a:ext uri="{FF2B5EF4-FFF2-40B4-BE49-F238E27FC236}">
                    <a16:creationId xmlns:a16="http://schemas.microsoft.com/office/drawing/2014/main" id="{CB956314-0DCF-427F-86D0-A1E3FA9A1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1108" y="329732"/>
                <a:ext cx="1701027" cy="1702093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lIns="91425" tIns="91425" rIns="91425" bIns="91425"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80">
            <a:extLst>
              <a:ext uri="{FF2B5EF4-FFF2-40B4-BE49-F238E27FC236}">
                <a16:creationId xmlns:a16="http://schemas.microsoft.com/office/drawing/2014/main" id="{27704AC8-C353-482C-A707-62D9D6B2F657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10156825" y="6181725"/>
            <a:ext cx="1984375" cy="420688"/>
          </a:xfrm>
        </p:spPr>
        <p:txBody>
          <a:bodyPr lIns="91425" tIns="91425" rIns="91425" bIns="91425" anchorCtr="0">
            <a:noAutofit/>
          </a:bodyPr>
          <a:lstStyle>
            <a:lvl1pPr>
              <a:defRPr/>
            </a:lvl1pPr>
          </a:lstStyle>
          <a:p>
            <a:pPr>
              <a:defRPr/>
            </a:pPr>
            <a:fld id="{6A8459B3-43D0-4F00-9E8C-57EC485A5AC9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57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64C86-95A1-47D0-AE62-90EACD79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E29C5-B18A-438E-BEB2-4AA8A02A6522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6A186-9ECE-4F20-8DC3-0B471329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BD87-00CC-48EC-B4FC-7604FCE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4657-A89E-493B-898A-294E5247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C9F65-E6B6-4E14-AA60-AA623EC9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8AFC-1F5B-4833-B4AC-0B87CDC1AB6D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32856-9B51-4DCF-B73D-32687463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4429E-C0B8-45B4-9C5C-5A507281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391C7-45EE-4399-AE4F-E6936815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1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9A93F3-51A5-4680-978D-20ED19EB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E077-D7FF-4468-BFFA-5BC8728BADB5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212D55-224C-4815-BBC9-80449B31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1123F2-7BF2-48D6-94B5-6CA67253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C83F-327C-47C4-8230-726DE3076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0FA82B-2E8D-44F3-B002-C3EE0CFF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DD08-F7C8-4F9E-945B-9A860FC12EF1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56C785-2E00-4454-A9E6-533B9882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A8B7A-621F-4B25-A073-DCF779DD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2575-40BC-480F-9057-90B6F66E6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4E2ED9-1DD0-4C1E-AE1B-75564E6A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1EBEF-133E-4F6F-A6D1-1083602A7047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8FB35F-080E-49E1-91E3-70F706A8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9D67D7-1C87-4E04-823C-92464B28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3894-00A4-49F6-A48F-930D0BDD8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6998E2-C570-4EA5-AAF5-4E949BC8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B7762-8AE5-4839-B662-952F3785C21E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25FF16-622B-4D73-8292-F0034F9A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43D10F-C26A-4821-9374-DCAAAA3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F047-5084-43F9-B0C5-8E4BB2F94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0410BD-C15C-41E1-9461-72936D9D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7469-54FA-445C-8413-A23515ACF804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D998F2-C8A1-4A34-9D07-A77E3713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3E08BA-E68C-464D-A9AA-418AA210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48C80-0025-4A58-98BB-6C097FD5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4DC7FB-C83E-4774-BFBC-F6A5B1FC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8B99-75C0-4BDA-B43B-EE9B503C6AB7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E3DC8D-F7DD-4E2E-A6A0-835C756B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1AD49C-DB15-4828-85C6-3D7CE319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8BA6-E6B8-41D8-81F4-77EE3C847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5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89ABA41-E6B1-420D-B3B9-9AD57F28E2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F1593A3-3813-4DBB-A322-4F15E2A4DB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DC048-0C50-4E40-98F0-7C76B9517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240F2B-3FDB-4A2A-A495-40FEFADA1550}" type="datetimeFigureOut">
              <a:rPr lang="en-US"/>
              <a:pPr>
                <a:defRPr/>
              </a:pPr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4180-DA59-45AC-82CD-93658B0A1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7937-438E-46B4-A5D6-94E8E22D7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2C06AC-7BE9-49A5-83D7-F07B153DA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paketb@scsk12.org" TargetMode="External"/><Relationship Id="rId2" Type="http://schemas.openxmlformats.org/officeDocument/2006/relationships/hyperlink" Target="mailto:faulhabermc@scsk12.org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clsmith3@memphis.edu" TargetMode="External"/><Relationship Id="rId4" Type="http://schemas.openxmlformats.org/officeDocument/2006/relationships/hyperlink" Target="mailto:buiekd@scsk12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it.ly/SCSAugust2019DLD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>
            <a:extLst>
              <a:ext uri="{FF2B5EF4-FFF2-40B4-BE49-F238E27FC236}">
                <a16:creationId xmlns:a16="http://schemas.microsoft.com/office/drawing/2014/main" id="{30A7BD83-13A1-4A19-A17D-1DC8DD1F7F9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93888" y="1284288"/>
            <a:ext cx="7970837" cy="3949700"/>
          </a:xfrm>
        </p:spPr>
        <p:txBody>
          <a:bodyPr lIns="121900" tIns="121900" rIns="121900" bIns="121900"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067" dirty="0">
                <a:solidFill>
                  <a:schemeClr val="bg1"/>
                </a:solidFill>
                <a:latin typeface="Arial Black"/>
                <a:cs typeface="Arial Black"/>
              </a:rPr>
              <a:t>District Learning </a:t>
            </a:r>
            <a:br>
              <a:rPr lang="en-US" sz="5067" dirty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US" sz="5067" dirty="0">
                <a:solidFill>
                  <a:schemeClr val="bg1"/>
                </a:solidFill>
                <a:latin typeface="Arial Black"/>
                <a:cs typeface="Arial Black"/>
              </a:rPr>
              <a:t>Day</a:t>
            </a:r>
            <a:br>
              <a:rPr lang="en-US" sz="5067" dirty="0">
                <a:solidFill>
                  <a:schemeClr val="bg1"/>
                </a:solidFill>
                <a:latin typeface="Arial Black"/>
                <a:cs typeface="Arial Black"/>
              </a:rPr>
            </a:br>
            <a:br>
              <a:rPr lang="en-US" sz="5067" dirty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en-US" sz="5067" dirty="0">
                <a:solidFill>
                  <a:schemeClr val="bg1"/>
                </a:solidFill>
                <a:latin typeface="Arial Black"/>
                <a:cs typeface="Arial Black"/>
              </a:rPr>
              <a:t>August 8, 2019</a:t>
            </a:r>
            <a:endParaRPr lang="en" sz="5067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pic>
        <p:nvPicPr>
          <p:cNvPr id="6147" name="Picture 1">
            <a:extLst>
              <a:ext uri="{FF2B5EF4-FFF2-40B4-BE49-F238E27FC236}">
                <a16:creationId xmlns:a16="http://schemas.microsoft.com/office/drawing/2014/main" id="{874976C0-2829-490C-88D8-AE1A5D64D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703388"/>
            <a:ext cx="295275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E93C33E-BED3-46B3-AA8D-7C702ACD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CONTACT INFORMATION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A27B2FB4-282D-4116-AD68-B7316B15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1770063"/>
            <a:ext cx="8177213" cy="4194175"/>
          </a:xfrm>
        </p:spPr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/>
              <a:t>Marcia </a:t>
            </a:r>
            <a:r>
              <a:rPr lang="en-US" dirty="0" err="1"/>
              <a:t>Faulhaber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faulhabermc@scsk12.org</a:t>
            </a: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dirty="0"/>
              <a:t>Taryn </a:t>
            </a:r>
            <a:r>
              <a:rPr lang="en-US" dirty="0" err="1"/>
              <a:t>Spake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spaketb@scsk12.org</a:t>
            </a: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dirty="0"/>
              <a:t>Kim </a:t>
            </a:r>
            <a:r>
              <a:rPr lang="en-US" dirty="0" err="1"/>
              <a:t>Buie</a:t>
            </a:r>
            <a:r>
              <a:rPr lang="en-US" dirty="0"/>
              <a:t> - </a:t>
            </a:r>
            <a:r>
              <a:rPr lang="en-US" dirty="0">
                <a:hlinkClick r:id="rId4"/>
              </a:rPr>
              <a:t>buiekd@scsk12.org</a:t>
            </a: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dirty="0" err="1"/>
              <a:t>Clerisa</a:t>
            </a:r>
            <a:r>
              <a:rPr lang="en-US" dirty="0"/>
              <a:t> Smith – </a:t>
            </a:r>
            <a:r>
              <a:rPr lang="en-US" dirty="0">
                <a:hlinkClick r:id="rId5"/>
              </a:rPr>
              <a:t>clsmith3@memphis.edu</a:t>
            </a: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endParaRPr lang="en-US" sz="2000" dirty="0"/>
          </a:p>
          <a:p>
            <a:endParaRPr lang="en-US" sz="2000" dirty="0"/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EDE49BD-0CA6-435D-B46A-B3DE236D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Presenters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C36423-996D-974C-8F0B-534D86DC84CE}"/>
              </a:ext>
            </a:extLst>
          </p:cNvPr>
          <p:cNvSpPr/>
          <p:nvPr/>
        </p:nvSpPr>
        <p:spPr>
          <a:xfrm>
            <a:off x="850900" y="2422436"/>
            <a:ext cx="10274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4000" dirty="0"/>
              <a:t>Marcia </a:t>
            </a:r>
            <a:r>
              <a:rPr lang="en-US" sz="4000" dirty="0" err="1"/>
              <a:t>Faulhaber</a:t>
            </a:r>
            <a:r>
              <a:rPr lang="en-US" sz="4000" dirty="0"/>
              <a:t>, White Station Elementary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dirty="0"/>
              <a:t>Taryn </a:t>
            </a:r>
            <a:r>
              <a:rPr lang="en-US" sz="4000" dirty="0" err="1"/>
              <a:t>Spake</a:t>
            </a:r>
            <a:r>
              <a:rPr lang="en-US" sz="4000" dirty="0"/>
              <a:t>, Snowden Elementary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dirty="0"/>
              <a:t>Kim </a:t>
            </a:r>
            <a:r>
              <a:rPr lang="en-US" sz="4000" dirty="0" err="1"/>
              <a:t>Buie</a:t>
            </a:r>
            <a:r>
              <a:rPr lang="en-US" sz="4000" dirty="0"/>
              <a:t>, Idlewild Elementary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dirty="0" err="1"/>
              <a:t>Clerisa</a:t>
            </a:r>
            <a:r>
              <a:rPr lang="en-US" sz="4000" dirty="0"/>
              <a:t> Smith, Campus School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61DAA27-ED66-4228-87D7-0EE98074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NORMS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581AB6-37E4-498A-8D2F-E75A55E36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7138" y="2190750"/>
            <a:ext cx="8177212" cy="41941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Focus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400" dirty="0"/>
              <a:t> We have a lot to learn, so we all commit to focusing and being as present as possible. This work cannot wait.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Openness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400" dirty="0"/>
              <a:t> We are all learning together, so we commit to being open with our successes and challenges, and with ideas and suggestions. It is safe not to know the answer.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Humility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400" dirty="0"/>
              <a:t> The standards, shifts, and materials are still new for all of us, so we commit to being learners, even if the content isn’t completely new for us.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Support:</a:t>
            </a:r>
            <a:r>
              <a:rPr lang="en-US" sz="2400" b="1" dirty="0"/>
              <a:t>  </a:t>
            </a:r>
            <a:r>
              <a:rPr lang="en-US" sz="2400" dirty="0"/>
              <a:t>Your learning is supported, so ask questions and ask for help.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D9A6AC2-520E-4126-8BDE-CCB08E8A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563563"/>
            <a:ext cx="7323138" cy="10207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SESSION OBJECTIVES</a:t>
            </a:r>
          </a:p>
        </p:txBody>
      </p:sp>
      <p:sp>
        <p:nvSpPr>
          <p:cNvPr id="9219" name="Text Placeholder 2">
            <a:extLst>
              <a:ext uri="{FF2B5EF4-FFF2-40B4-BE49-F238E27FC236}">
                <a16:creationId xmlns:a16="http://schemas.microsoft.com/office/drawing/2014/main" id="{FFA15454-391F-4A1E-A155-41716FD8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3950" y="2100262"/>
            <a:ext cx="8177213" cy="41941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Know</a:t>
            </a:r>
            <a:r>
              <a:rPr lang="en-US" sz="3200" dirty="0"/>
              <a:t>: What great titles are available to implement in your library program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Understand</a:t>
            </a:r>
            <a:r>
              <a:rPr lang="en-US" sz="3200" dirty="0"/>
              <a:t>: How to choose titles based on interest and grade level, as well as how to choose a vendor to purchase titles.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Do</a:t>
            </a:r>
            <a:r>
              <a:rPr lang="en-US" sz="3200" dirty="0"/>
              <a:t>: Examine the titles presented, provide feedback and create a list of titles that strengthens instruction and inspires students to read. </a:t>
            </a:r>
            <a:br>
              <a:rPr lang="en-US" sz="3200" dirty="0"/>
            </a:br>
            <a:endParaRPr lang="en-US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4976632-2881-4A51-A74A-7123AA4B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AGENDA</a:t>
            </a:r>
          </a:p>
        </p:txBody>
      </p:sp>
      <p:sp>
        <p:nvSpPr>
          <p:cNvPr id="10243" name="Text Placeholder 2">
            <a:extLst>
              <a:ext uri="{FF2B5EF4-FFF2-40B4-BE49-F238E27FC236}">
                <a16:creationId xmlns:a16="http://schemas.microsoft.com/office/drawing/2014/main" id="{AB5B9CDE-5C42-44D6-A2D3-BA4C4A61E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2300288"/>
            <a:ext cx="8177213" cy="41941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</a:pPr>
            <a:endParaRPr lang="en-US" alt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BE17E5-D905-844E-9047-D2757E856265}"/>
              </a:ext>
            </a:extLst>
          </p:cNvPr>
          <p:cNvSpPr txBox="1"/>
          <p:nvPr/>
        </p:nvSpPr>
        <p:spPr>
          <a:xfrm>
            <a:off x="800100" y="2181135"/>
            <a:ext cx="10858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Introductions and read-aloud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Preview and share books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Provide vendor options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Identify other resources and helpful lists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Questions </a:t>
            </a:r>
            <a:r>
              <a:rPr lang="en-US" sz="3600"/>
              <a:t>and feedback</a:t>
            </a:r>
            <a:endParaRPr lang="en-US" sz="3600" dirty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080A87-1BF5-4FB6-A732-CC2F0562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Vendors</a:t>
            </a: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A47B2861-BABE-482B-8E50-19B3C95B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1770063"/>
            <a:ext cx="8177213" cy="41941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4000" dirty="0">
                <a:latin typeface="Arial" panose="020B0604020202020204" pitchFamily="34" charset="0"/>
              </a:rPr>
              <a:t>Junior Library Guild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4000" dirty="0">
                <a:latin typeface="Arial" panose="020B0604020202020204" pitchFamily="34" charset="0"/>
              </a:rPr>
              <a:t>Bound to Stay Bound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4000" dirty="0">
                <a:latin typeface="Arial" panose="020B0604020202020204" pitchFamily="34" charset="0"/>
              </a:rPr>
              <a:t>Perma-bound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4000" dirty="0">
                <a:latin typeface="Arial" panose="020B0604020202020204" pitchFamily="34" charset="0"/>
              </a:rPr>
              <a:t>Follet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4000" dirty="0" err="1">
                <a:latin typeface="Arial" panose="020B0604020202020204" pitchFamily="34" charset="0"/>
              </a:rPr>
              <a:t>Sebco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4000" dirty="0">
                <a:latin typeface="Arial" panose="020B0604020202020204" pitchFamily="34" charset="0"/>
              </a:rPr>
              <a:t>Others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0618773-3957-4E4A-929D-49B6898D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Resources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1E30C8C-3B38-41D2-9F7B-2A5E3061A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3035300"/>
            <a:ext cx="8177213" cy="29289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4000" dirty="0">
                <a:latin typeface="Arial" panose="020B0604020202020204" pitchFamily="34" charset="0"/>
              </a:rPr>
              <a:t>Librarians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4000" dirty="0">
                <a:latin typeface="Arial" panose="020B0604020202020204" pitchFamily="34" charset="0"/>
              </a:rPr>
              <a:t>TASL (Tennessee Association of School Librarians) Conference in </a:t>
            </a:r>
            <a:r>
              <a:rPr lang="en-US" altLang="en-US" sz="4000" i="1" dirty="0">
                <a:latin typeface="Arial" panose="020B0604020202020204" pitchFamily="34" charset="0"/>
              </a:rPr>
              <a:t>Murfreesboro, TN September 29- October 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4000" dirty="0">
                <a:latin typeface="Arial" panose="020B0604020202020204" pitchFamily="34" charset="0"/>
              </a:rPr>
              <a:t>Workshops – DLD &amp; Library PD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4000" dirty="0">
                <a:latin typeface="Arial" panose="020B0604020202020204" pitchFamily="34" charset="0"/>
              </a:rPr>
              <a:t>Webinars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D9EA2AC-3893-42F4-A1C6-3559751D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6FF07EA6-8AA0-4798-B125-9CB37CB87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1770063"/>
            <a:ext cx="8177213" cy="41941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14340" name="giphy.gif">
            <a:hlinkClick r:id="" action="ppaction://media"/>
            <a:extLst>
              <a:ext uri="{FF2B5EF4-FFF2-40B4-BE49-F238E27FC236}">
                <a16:creationId xmlns:a16="http://schemas.microsoft.com/office/drawing/2014/main" id="{1469A082-E518-4B72-AA71-35A67A990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1978025"/>
            <a:ext cx="4986337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2069381-9906-4DEB-ACB1-C665539B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SURVEY</a:t>
            </a:r>
          </a:p>
        </p:txBody>
      </p:sp>
      <p:sp>
        <p:nvSpPr>
          <p:cNvPr id="15363" name="Text Placeholder 2">
            <a:extLst>
              <a:ext uri="{FF2B5EF4-FFF2-40B4-BE49-F238E27FC236}">
                <a16:creationId xmlns:a16="http://schemas.microsoft.com/office/drawing/2014/main" id="{1E3694B2-8C8F-495A-B57C-F0FEA6739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1770063"/>
            <a:ext cx="8177213" cy="41941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>
                <a:latin typeface="Arial" panose="020B0604020202020204" pitchFamily="34" charset="0"/>
                <a:hlinkClick r:id="rId2"/>
              </a:rPr>
              <a:t>http://bit.ly/SCSAugust2019DLD</a:t>
            </a:r>
            <a:r>
              <a:rPr lang="en-US" altLang="en-US" sz="4000">
                <a:latin typeface="Arial" panose="020B0604020202020204" pitchFamily="34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latin typeface="Arial" panose="020B0604020202020204" pitchFamily="34" charset="0"/>
            </a:endParaRPr>
          </a:p>
        </p:txBody>
      </p:sp>
      <p:pic>
        <p:nvPicPr>
          <p:cNvPr id="15364" name="Picture 1">
            <a:extLst>
              <a:ext uri="{FF2B5EF4-FFF2-40B4-BE49-F238E27FC236}">
                <a16:creationId xmlns:a16="http://schemas.microsoft.com/office/drawing/2014/main" id="{8E3BFAF6-E64C-4C40-BDB9-4F16A3BF7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3271838"/>
            <a:ext cx="32305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308</Words>
  <Application>Microsoft Office PowerPoint</Application>
  <PresentationFormat>Widescreen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Arvo</vt:lpstr>
      <vt:lpstr>Calibri</vt:lpstr>
      <vt:lpstr>Calibri Light</vt:lpstr>
      <vt:lpstr>Wingdings</vt:lpstr>
      <vt:lpstr>Office Theme</vt:lpstr>
      <vt:lpstr>District Learning  Day  August 8, 2019</vt:lpstr>
      <vt:lpstr>Presenters</vt:lpstr>
      <vt:lpstr>NORMS</vt:lpstr>
      <vt:lpstr>SESSION OBJECTIVES</vt:lpstr>
      <vt:lpstr>AGENDA</vt:lpstr>
      <vt:lpstr>Vendors</vt:lpstr>
      <vt:lpstr>Resources</vt:lpstr>
      <vt:lpstr>QUESTIONS</vt:lpstr>
      <vt:lpstr>SURVEY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CHARLOTTE R THOMASMARABLE</dc:creator>
  <cp:lastModifiedBy>ALICIA  FIELDS</cp:lastModifiedBy>
  <cp:revision>46</cp:revision>
  <cp:lastPrinted>2018-06-28T13:09:27Z</cp:lastPrinted>
  <dcterms:created xsi:type="dcterms:W3CDTF">2018-05-18T19:17:37Z</dcterms:created>
  <dcterms:modified xsi:type="dcterms:W3CDTF">2019-07-29T13:19:52Z</dcterms:modified>
</cp:coreProperties>
</file>