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7" r:id="rId3"/>
    <p:sldId id="266" r:id="rId4"/>
    <p:sldId id="273" r:id="rId5"/>
    <p:sldId id="264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3" r:id="rId14"/>
    <p:sldId id="282" r:id="rId15"/>
    <p:sldId id="284" r:id="rId16"/>
    <p:sldId id="285" r:id="rId17"/>
    <p:sldId id="286" r:id="rId18"/>
    <p:sldId id="268" r:id="rId19"/>
    <p:sldId id="287" r:id="rId20"/>
    <p:sldId id="269" r:id="rId2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47F49E-F5EF-473B-98AD-D9C33A96D0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6D7B1-E0C6-4504-9ED6-D65448EE59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3123304-09B0-455C-9F3C-CBC2FBBBB8B0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17988-2239-4792-AEE7-68987D2CB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F13D1-2A0B-43BA-B274-908022BA5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A32C589-D72F-418E-9E64-DF4802828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B0E240-6F56-4585-B716-C12EB62BC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DE83-DEC9-4D88-9C8E-64893523D1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89F1B-37B3-44BF-9783-4C6B983E30AC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8C20F3-B0A8-47AA-AF4A-387652A474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C31193-3B33-41DD-93E2-81F8226EC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5F296-ED7B-45C8-8E2F-BE389B9BDF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9D0DD-1411-490E-BDE0-85522D2AA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994239-0ED5-470C-B641-DCD4F5BC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81">
            <a:extLst>
              <a:ext uri="{FF2B5EF4-FFF2-40B4-BE49-F238E27FC236}">
                <a16:creationId xmlns:a16="http://schemas.microsoft.com/office/drawing/2014/main" id="{DE10A9B0-9072-4DD1-895C-299234AAAA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hape 182">
            <a:extLst>
              <a:ext uri="{FF2B5EF4-FFF2-40B4-BE49-F238E27FC236}">
                <a16:creationId xmlns:a16="http://schemas.microsoft.com/office/drawing/2014/main" id="{C88BE234-478F-4BCF-8563-FF65EDF2E5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2" tIns="93162" rIns="93162" bIns="931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Take a look!  This is one of the official powerpoint templates for SCS.  I will show the other two options later in the presentation.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B91AF-B491-4F92-89A4-B1A877C6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6C81-412F-4ED0-AE8A-45F6C65EECE9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DF06-978A-4B44-8132-AC894F91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9EF30-945C-468D-AD8D-9F5C8B00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B1F2-5A6A-4899-A428-C3DA365FB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23B9-9F10-439B-AC67-DAA77BFA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F965-9AFD-424E-B6E4-9B82533A690D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86DE-A13D-44CE-BBA2-844107DA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3EF88-1EC7-4E75-AFCF-8027060D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4435-FDC8-49BC-8010-5BC702A12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1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6FBF-AF1C-40E5-AA27-9BD79B3C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FFF9-C431-40E4-931F-5C1BD14220A4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0EE44-8242-4853-A7F7-4BE31AAA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ADD6-595C-4FEC-8913-CD560890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F284-A38A-4461-9C25-832DCAF76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>
            <a:extLst>
              <a:ext uri="{FF2B5EF4-FFF2-40B4-BE49-F238E27FC236}">
                <a16:creationId xmlns:a16="http://schemas.microsoft.com/office/drawing/2014/main" id="{4FAC4693-7AA3-4B13-873F-B8B4DBBDD910}"/>
              </a:ext>
            </a:extLst>
          </p:cNvPr>
          <p:cNvSpPr/>
          <p:nvPr/>
        </p:nvSpPr>
        <p:spPr>
          <a:xfrm>
            <a:off x="10059988" y="876300"/>
            <a:ext cx="1731962" cy="577850"/>
          </a:xfrm>
          <a:prstGeom prst="triangle">
            <a:avLst>
              <a:gd name="adj" fmla="val 32425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Shape 11">
            <a:extLst>
              <a:ext uri="{FF2B5EF4-FFF2-40B4-BE49-F238E27FC236}">
                <a16:creationId xmlns:a16="http://schemas.microsoft.com/office/drawing/2014/main" id="{B0849589-6955-4848-946C-A87E6FCFAB08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1549063" cy="6867525"/>
            <a:chOff x="0" y="-7088"/>
            <a:chExt cx="8661398" cy="5150588"/>
          </a:xfrm>
        </p:grpSpPr>
        <p:sp>
          <p:nvSpPr>
            <p:cNvPr id="5" name="Shape 12">
              <a:extLst>
                <a:ext uri="{FF2B5EF4-FFF2-40B4-BE49-F238E27FC236}">
                  <a16:creationId xmlns:a16="http://schemas.microsoft.com/office/drawing/2014/main" id="{E6275638-FA22-4DD8-95AC-3F154E5A8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"/>
              <a:ext cx="3525279" cy="5143444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Shape 13">
              <a:extLst>
                <a:ext uri="{FF2B5EF4-FFF2-40B4-BE49-F238E27FC236}">
                  <a16:creationId xmlns:a16="http://schemas.microsoft.com/office/drawing/2014/main" id="{7E22BB89-AA5E-45FB-AB03-4CEC1BB0FE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18135" y="-7088"/>
              <a:ext cx="5143263" cy="514344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Shape 14">
            <a:extLst>
              <a:ext uri="{FF2B5EF4-FFF2-40B4-BE49-F238E27FC236}">
                <a16:creationId xmlns:a16="http://schemas.microsoft.com/office/drawing/2014/main" id="{388C1C50-6D91-4E3F-8D9C-28C0F6089C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0" y="1454150"/>
            <a:ext cx="11796713" cy="3949700"/>
            <a:chOff x="-8178042" y="-4493254"/>
            <a:chExt cx="19483597" cy="6522736"/>
          </a:xfrm>
        </p:grpSpPr>
        <p:sp>
          <p:nvSpPr>
            <p:cNvPr id="8" name="Shape 15">
              <a:extLst>
                <a:ext uri="{FF2B5EF4-FFF2-40B4-BE49-F238E27FC236}">
                  <a16:creationId xmlns:a16="http://schemas.microsoft.com/office/drawing/2014/main" id="{A5701053-9189-4259-AD1B-ECA569432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146579" y="-4461794"/>
              <a:ext cx="12968089" cy="6522736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Shape 16">
              <a:extLst>
                <a:ext uri="{FF2B5EF4-FFF2-40B4-BE49-F238E27FC236}">
                  <a16:creationId xmlns:a16="http://schemas.microsoft.com/office/drawing/2014/main" id="{3C880159-06EB-46A2-A738-D25DA96D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645" y="-4493254"/>
              <a:ext cx="6523373" cy="6522736"/>
            </a:xfrm>
            <a:prstGeom prst="rtTriangle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Shape 17">
            <a:extLst>
              <a:ext uri="{FF2B5EF4-FFF2-40B4-BE49-F238E27FC236}">
                <a16:creationId xmlns:a16="http://schemas.microsoft.com/office/drawing/2014/main" id="{CB35DCD2-084E-45D5-979B-A59DF080781D}"/>
              </a:ext>
            </a:extLst>
          </p:cNvPr>
          <p:cNvGrpSpPr>
            <a:grpSpLocks/>
          </p:cNvGrpSpPr>
          <p:nvPr/>
        </p:nvGrpSpPr>
        <p:grpSpPr bwMode="auto">
          <a:xfrm>
            <a:off x="4902200" y="5703888"/>
            <a:ext cx="7308850" cy="577850"/>
            <a:chOff x="5582264" y="4646737"/>
            <a:chExt cx="5480828" cy="432996"/>
          </a:xfrm>
        </p:grpSpPr>
        <p:sp>
          <p:nvSpPr>
            <p:cNvPr id="11" name="Shape 18">
              <a:extLst>
                <a:ext uri="{FF2B5EF4-FFF2-40B4-BE49-F238E27FC236}">
                  <a16:creationId xmlns:a16="http://schemas.microsoft.com/office/drawing/2014/main" id="{5B3201FA-0E7B-452C-ABC3-DEC6E304E0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82264" y="4948883"/>
              <a:ext cx="394039" cy="130850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12" name="Shape 19">
              <a:extLst>
                <a:ext uri="{FF2B5EF4-FFF2-40B4-BE49-F238E27FC236}">
                  <a16:creationId xmlns:a16="http://schemas.microsoft.com/office/drawing/2014/main" id="{0C706DAA-DAE2-4715-895C-C6897B23714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13" name="Shape 20">
                <a:extLst>
                  <a:ext uri="{FF2B5EF4-FFF2-40B4-BE49-F238E27FC236}">
                    <a16:creationId xmlns:a16="http://schemas.microsoft.com/office/drawing/2014/main" id="{93A74191-B893-462D-AD7D-B975896A3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158748" y="330075"/>
                <a:ext cx="28910911" cy="1699359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4" name="Shape 21">
                <a:extLst>
                  <a:ext uri="{FF2B5EF4-FFF2-40B4-BE49-F238E27FC236}">
                    <a16:creationId xmlns:a16="http://schemas.microsoft.com/office/drawing/2014/main" id="{D80C9098-C79F-4AAD-8556-C82EEC042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305" y="330075"/>
                <a:ext cx="1700642" cy="1699359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48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2">
            <a:extLst>
              <a:ext uri="{FF2B5EF4-FFF2-40B4-BE49-F238E27FC236}">
                <a16:creationId xmlns:a16="http://schemas.microsoft.com/office/drawing/2014/main" id="{C2F77F22-CF85-467E-9022-08E84222A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429750" cy="1770063"/>
            <a:chOff x="-3" y="40"/>
            <a:chExt cx="7072430" cy="1327314"/>
          </a:xfrm>
        </p:grpSpPr>
        <p:sp>
          <p:nvSpPr>
            <p:cNvPr id="5" name="Shape 63">
              <a:extLst>
                <a:ext uri="{FF2B5EF4-FFF2-40B4-BE49-F238E27FC236}">
                  <a16:creationId xmlns:a16="http://schemas.microsoft.com/office/drawing/2014/main" id="{C6538695-3952-4FFF-BD55-A128BA736496}"/>
                </a:ext>
              </a:extLst>
            </p:cNvPr>
            <p:cNvSpPr/>
            <p:nvPr/>
          </p:nvSpPr>
          <p:spPr>
            <a:xfrm>
              <a:off x="6292555" y="126224"/>
              <a:ext cx="779872" cy="259511"/>
            </a:xfrm>
            <a:prstGeom prst="triangle">
              <a:avLst>
                <a:gd name="adj" fmla="val 32425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" name="Shape 64">
              <a:extLst>
                <a:ext uri="{FF2B5EF4-FFF2-40B4-BE49-F238E27FC236}">
                  <a16:creationId xmlns:a16="http://schemas.microsoft.com/office/drawing/2014/main" id="{5FE47C69-3A9D-440F-AFA4-FE05C7C79C9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0" name="Shape 65">
                <a:extLst>
                  <a:ext uri="{FF2B5EF4-FFF2-40B4-BE49-F238E27FC236}">
                    <a16:creationId xmlns:a16="http://schemas.microsoft.com/office/drawing/2014/main" id="{BBFDBCE5-5265-4814-BFCE-EA56EA18E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68144" y="330075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" name="Shape 66">
                <a:extLst>
                  <a:ext uri="{FF2B5EF4-FFF2-40B4-BE49-F238E27FC236}">
                    <a16:creationId xmlns:a16="http://schemas.microsoft.com/office/drawing/2014/main" id="{DC037963-509A-4AAA-B176-E237CBCA6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818" y="330075"/>
                <a:ext cx="1699832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" name="Shape 67">
              <a:extLst>
                <a:ext uri="{FF2B5EF4-FFF2-40B4-BE49-F238E27FC236}">
                  <a16:creationId xmlns:a16="http://schemas.microsoft.com/office/drawing/2014/main" id="{E9C40929-3AAD-4D49-A353-BDBA3DE6E68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" name="Shape 68">
                <a:extLst>
                  <a:ext uri="{FF2B5EF4-FFF2-40B4-BE49-F238E27FC236}">
                    <a16:creationId xmlns:a16="http://schemas.microsoft.com/office/drawing/2014/main" id="{CC91755E-798E-4BA8-8279-5BB8B662F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3548" y="330927"/>
                <a:ext cx="13883428" cy="1698723"/>
              </a:xfrm>
              <a:prstGeom prst="rect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" name="Shape 69">
                <a:extLst>
                  <a:ext uri="{FF2B5EF4-FFF2-40B4-BE49-F238E27FC236}">
                    <a16:creationId xmlns:a16="http://schemas.microsoft.com/office/drawing/2014/main" id="{87982ECB-8AE4-4C5D-9A29-BFB8C236F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477" y="330927"/>
                <a:ext cx="1699048" cy="1698723"/>
              </a:xfrm>
              <a:prstGeom prst="rtTriangle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" name="Shape 70">
            <a:extLst>
              <a:ext uri="{FF2B5EF4-FFF2-40B4-BE49-F238E27FC236}">
                <a16:creationId xmlns:a16="http://schemas.microsoft.com/office/drawing/2014/main" id="{6DBC5E24-66F2-4904-9D89-2E026D0511FF}"/>
              </a:ext>
            </a:extLst>
          </p:cNvPr>
          <p:cNvGrpSpPr>
            <a:grpSpLocks/>
          </p:cNvGrpSpPr>
          <p:nvPr/>
        </p:nvGrpSpPr>
        <p:grpSpPr bwMode="auto">
          <a:xfrm>
            <a:off x="9263063" y="5964238"/>
            <a:ext cx="2936875" cy="893762"/>
            <a:chOff x="5575241" y="4472722"/>
            <a:chExt cx="2202829" cy="670794"/>
          </a:xfrm>
        </p:grpSpPr>
        <p:sp>
          <p:nvSpPr>
            <p:cNvPr id="13" name="Shape 71">
              <a:extLst>
                <a:ext uri="{FF2B5EF4-FFF2-40B4-BE49-F238E27FC236}">
                  <a16:creationId xmlns:a16="http://schemas.microsoft.com/office/drawing/2014/main" id="{8A175AA4-EB2C-4070-9CBA-4C84966C83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1" y="4948116"/>
              <a:ext cx="394127" cy="13106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14" name="Shape 72">
              <a:extLst>
                <a:ext uri="{FF2B5EF4-FFF2-40B4-BE49-F238E27FC236}">
                  <a16:creationId xmlns:a16="http://schemas.microsoft.com/office/drawing/2014/main" id="{D481854F-F6BD-403B-9BA5-20FD29DBA6F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8" name="Shape 73">
                <a:extLst>
                  <a:ext uri="{FF2B5EF4-FFF2-40B4-BE49-F238E27FC236}">
                    <a16:creationId xmlns:a16="http://schemas.microsoft.com/office/drawing/2014/main" id="{768B6B09-A037-4BCD-B455-4A603C442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945" y="330075"/>
                <a:ext cx="3477455" cy="1699505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9" name="Shape 74">
                <a:extLst>
                  <a:ext uri="{FF2B5EF4-FFF2-40B4-BE49-F238E27FC236}">
                    <a16:creationId xmlns:a16="http://schemas.microsoft.com/office/drawing/2014/main" id="{ADF0D9FE-7645-4F26-AD1F-31F961D3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6352" y="330075"/>
                <a:ext cx="1701027" cy="1699505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15" name="Shape 75">
              <a:extLst>
                <a:ext uri="{FF2B5EF4-FFF2-40B4-BE49-F238E27FC236}">
                  <a16:creationId xmlns:a16="http://schemas.microsoft.com/office/drawing/2014/main" id="{EBAAF550-9C87-428A-9125-D7D5093048F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6" name="Shape 76">
                <a:extLst>
                  <a:ext uri="{FF2B5EF4-FFF2-40B4-BE49-F238E27FC236}">
                    <a16:creationId xmlns:a16="http://schemas.microsoft.com/office/drawing/2014/main" id="{105894D8-F85A-4D5D-A18A-08BACB19B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2" y="329732"/>
                <a:ext cx="10618128" cy="170209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7" name="Shape 77">
                <a:extLst>
                  <a:ext uri="{FF2B5EF4-FFF2-40B4-BE49-F238E27FC236}">
                    <a16:creationId xmlns:a16="http://schemas.microsoft.com/office/drawing/2014/main" id="{E8A5F254-87D5-41E6-88FC-EB5059F9B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108" y="329732"/>
                <a:ext cx="1701027" cy="170209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lIns="91425" tIns="91425" rIns="91425" bIns="91425"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80">
            <a:extLst>
              <a:ext uri="{FF2B5EF4-FFF2-40B4-BE49-F238E27FC236}">
                <a16:creationId xmlns:a16="http://schemas.microsoft.com/office/drawing/2014/main" id="{4076B5EA-21AD-47E1-811C-3CA0BE159FA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0156825" y="6181725"/>
            <a:ext cx="1984375" cy="420688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F7ECE920-BEEC-4D0B-AFED-157FBEC53177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22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A55C9-EBEA-4179-A222-8C71E197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516D-D9C9-4550-BC2B-FF6B951D1264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6E9D-630B-45FE-A6C4-A68EBFDA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1B699-F354-4A1F-8226-62909080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66A5-BDFD-41FA-AA9A-E08FC11D0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94D65-4022-47EA-A874-ADA50021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1B5A-2AE4-49B6-99B6-F0BC21ACC963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716C-A676-493C-AC1C-32D6350A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1EF2-4F20-4895-82A1-48AAA458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FD69-CCD2-49A4-B9D8-D8FC46911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0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8C69FB-4BF0-4141-B1A4-9210B74A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4D3B-61BE-4E2A-9329-B26E3654ED07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457934-3FEA-48C8-866F-40A8FBD4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7256F2-F0A4-4C32-B9B7-A840D971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D53E-D6CB-473D-B065-6D0F40737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6C60D2-11E8-46B5-8963-0C340E75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A9B6-1ADE-48BF-93E6-882C33E5696B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3815D8-37ED-4C96-B8F7-868AECD1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0E8EFF-00AF-4D0E-931B-F9976DF5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AA6B5-2D50-4210-BD2E-F1DC98FF9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7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5767AA-E3A4-4789-A049-B71D512B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B691-8108-44C5-AD80-05F7B252492E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66ECC6-0585-465F-A05A-431ADDC1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03F35-3724-4B4D-B58C-627CF948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04DA-9584-41FC-8A69-2E9FF8B4A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AD64C9-EB58-4A1F-AECB-6D9F3FF4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3F8C-D833-4533-B47A-3DEE159EB418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981401-42E4-430A-B4A6-6C5FCE1D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93CA5E-0440-47F1-96A9-3996D1B5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60A7-0097-434A-BFB8-8594A736B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C007C9-0D01-447C-ABA8-CD25FF06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8E4B-087F-48CE-9433-390ED9D7A23E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F7257-9351-4318-9CC8-756A0612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659A38-D034-491E-9AA4-8B28C612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57E4-CB9F-4DC2-A991-91A71F9E7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6F8A03-3DA9-410F-9165-F9D4F47A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7E22-FC51-42DD-BD5B-49C0B8D7FD73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B55D64-5E93-46C5-AA1A-1CAD8056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A132E4-D6DA-4E4F-AA51-3F0995E7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FFE0-75A6-467E-B147-988458828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1553A1-29D2-41D9-83DD-AF0E9A3BA4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ED7C5C-83AB-4476-A85F-40A9173BB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53557-A11A-4417-9441-94DBAD581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8D512-6FC0-46AE-A0E6-7916192A5061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E55CF-46BE-4180-914E-17EF225A3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C506-100B-4D8E-B0FD-78EB3697E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7B077-C5DB-48CD-8E8D-2EEF5CEBF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it.ly/SCSAugust2019DLD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allingsll@scsk12.or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aasl.org/wp-content/uploads/2018/08/180206-AASL-framework-for-learners-2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>
            <a:extLst>
              <a:ext uri="{FF2B5EF4-FFF2-40B4-BE49-F238E27FC236}">
                <a16:creationId xmlns:a16="http://schemas.microsoft.com/office/drawing/2014/main" id="{07D26F71-7E8E-4BA7-A921-26232C573AE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93888" y="1284288"/>
            <a:ext cx="7970837" cy="3949700"/>
          </a:xfrm>
        </p:spPr>
        <p:txBody>
          <a:bodyPr lIns="121900" tIns="121900" rIns="121900" bIns="12190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District Learning </a:t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Day</a:t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January 3, 2019</a:t>
            </a:r>
            <a:endParaRPr lang="en" sz="5067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13A6BF87-D107-487E-97B7-0D7D0498A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03388"/>
            <a:ext cx="29527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0652398-DD7B-459F-B187-776D6BE2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Quarter 1 – The Research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0BDE7-9160-4F17-A588-62E58C67F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854200"/>
            <a:ext cx="8177213" cy="4194175"/>
          </a:xfrm>
        </p:spPr>
        <p:txBody>
          <a:bodyPr/>
          <a:lstStyle/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dirty="0">
                <a:solidFill>
                  <a:prstClr val="black"/>
                </a:solidFill>
              </a:rPr>
              <a:t>Orientation to high school library media center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dirty="0">
                <a:solidFill>
                  <a:prstClr val="black"/>
                </a:solidFill>
              </a:rPr>
              <a:t>Research Skills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dirty="0">
                <a:solidFill>
                  <a:prstClr val="black"/>
                </a:solidFill>
              </a:rPr>
              <a:t>Oral/written and visual process and presentation of research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dirty="0">
                <a:solidFill>
                  <a:prstClr val="black"/>
                </a:solidFill>
              </a:rPr>
              <a:t>Develop and use multimedia presentations effectively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dirty="0">
                <a:solidFill>
                  <a:prstClr val="black"/>
                </a:solidFill>
              </a:rPr>
              <a:t>Intellection Freedom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0B41D9D9-A8E5-4A36-AE02-9A244DC49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2247900"/>
            <a:ext cx="28130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24F2B38-CA8F-4203-8258-D2A29581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Quarter 2 – Information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E75F5-E85E-492D-BF59-87450B96B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/>
              </a:rPr>
              <a:t>LIBRARY SKILLS: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Print Digital Resources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Academic Integrity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Evaluate Resources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Primary/Secondary Resources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7412" name="Content Placeholder 6">
            <a:extLst>
              <a:ext uri="{FF2B5EF4-FFF2-40B4-BE49-F238E27FC236}">
                <a16:creationId xmlns:a16="http://schemas.microsoft.com/office/drawing/2014/main" id="{03DF256C-4DAC-465C-B5DE-B651DE528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0"/>
          <a:stretch>
            <a:fillRect/>
          </a:stretch>
        </p:blipFill>
        <p:spPr bwMode="auto">
          <a:xfrm>
            <a:off x="6723063" y="1898650"/>
            <a:ext cx="54689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A895F97-A9BB-4825-AF79-A6451620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Quarter 2 – Information Resources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7C431A66-F8F6-4E07-A5C7-8B489C659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70063"/>
            <a:ext cx="506095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4BBCE6CB-783A-4939-9570-C35715F56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793875"/>
            <a:ext cx="50307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046DF77-862F-4369-B7DD-FBE332B4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Quarter 3 – Cyber Awareness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910A0E0D-F26F-4E11-B854-EBF07BC0B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981200"/>
            <a:ext cx="490537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F66EC09E-71E0-4716-91E1-3758580A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846263"/>
            <a:ext cx="48450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0E00955-8A26-43F8-9C7F-E853499C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Quarter 3 – Cyber Awareness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860B0-5463-449B-9FB6-1CDB9BAB3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Acceptable Use Policy and social media guidelines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Use technology safely and responsibly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Digital Citizenship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I-Safe (High School)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Cyberbullying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Bias and misleading information (Cyber News)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952D87D-4229-4227-B4A1-6E4811D3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Quarter 4 – Digital Literacy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95D76DBC-184B-4D33-825C-7F92DCD5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138363"/>
            <a:ext cx="10212388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4834428D-1260-44B9-8A02-877AA346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014788"/>
            <a:ext cx="2089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1C4DA77A-7019-4A46-8571-04FE34EAA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3976688"/>
            <a:ext cx="24288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>
            <a:extLst>
              <a:ext uri="{FF2B5EF4-FFF2-40B4-BE49-F238E27FC236}">
                <a16:creationId xmlns:a16="http://schemas.microsoft.com/office/drawing/2014/main" id="{E511DE53-2CCE-4A33-9D64-23D6CEACA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665288"/>
            <a:ext cx="23399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1FEE32F-CDB7-4D0C-934A-08C5095B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4000">
                <a:solidFill>
                  <a:schemeClr val="bg1"/>
                </a:solidFill>
                <a:latin typeface="Arial Black" panose="020B0A04020102020204" pitchFamily="34" charset="0"/>
              </a:rPr>
              <a:t>Activity – Gallery Walk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B3FE7-3182-42AA-BAAD-F1E37907F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Rotate to each Quarter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List resources you have used for the Quarter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Rotate to the next Quarter at the end of the time period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A master list will be compiled and email to each librarian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601B443-B2E2-4F8A-880E-EA8BE2B8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Literary Events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295C4611-1C95-4606-AF8E-23E3167E2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01813"/>
            <a:ext cx="8015288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BE2DC04-BA33-48AE-9B61-3C24A4A9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pic>
        <p:nvPicPr>
          <p:cNvPr id="24579" name="giphy.gif">
            <a:hlinkClick r:id="" action="ppaction://media"/>
            <a:extLst>
              <a:ext uri="{FF2B5EF4-FFF2-40B4-BE49-F238E27FC236}">
                <a16:creationId xmlns:a16="http://schemas.microsoft.com/office/drawing/2014/main" id="{4B21816A-AA93-4A33-B3EA-584897E36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978025"/>
            <a:ext cx="498633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SURVEY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>
                <a:latin typeface="Arial" panose="020B0604020202020204" pitchFamily="34" charset="0"/>
                <a:hlinkClick r:id="rId2"/>
              </a:rPr>
              <a:t>http://bit.ly/SCSAugust2019DLD</a:t>
            </a:r>
            <a:r>
              <a:rPr lang="en-US" altLang="en-US" sz="4000">
                <a:latin typeface="Arial" panose="020B0604020202020204" pitchFamily="34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271838"/>
            <a:ext cx="32305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9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5A595F6-D05D-4D46-8190-15A13256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54150"/>
            <a:ext cx="7156450" cy="3949700"/>
          </a:xfrm>
        </p:spPr>
        <p:txBody>
          <a:bodyPr/>
          <a:lstStyle/>
          <a:p>
            <a:pPr>
              <a:spcBef>
                <a:spcPct val="0"/>
              </a:spcBef>
              <a:buSzTx/>
            </a:pPr>
            <a:r>
              <a:rPr lang="en-US" altLang="en-US">
                <a:solidFill>
                  <a:schemeClr val="bg1"/>
                </a:solidFill>
                <a:latin typeface="Arial Black" panose="020B0A04020102020204" pitchFamily="34" charset="0"/>
              </a:rPr>
              <a:t>Moving Up:</a:t>
            </a:r>
            <a:br>
              <a:rPr lang="en-US" altLang="en-US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4800" i="1">
                <a:solidFill>
                  <a:schemeClr val="bg1"/>
                </a:solidFill>
                <a:latin typeface="Arial Narrow" panose="020B0606020202030204" pitchFamily="34" charset="0"/>
              </a:rPr>
              <a:t>Moving beyond the middle school library curriculum</a:t>
            </a:r>
            <a:endParaRPr lang="en-US" altLang="en-US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195" name="TextBox 1">
            <a:extLst>
              <a:ext uri="{FF2B5EF4-FFF2-40B4-BE49-F238E27FC236}">
                <a16:creationId xmlns:a16="http://schemas.microsoft.com/office/drawing/2014/main" id="{6E8B5034-DE16-4D01-B343-94838B372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5478463"/>
            <a:ext cx="4437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LaTarra Rallings</a:t>
            </a:r>
          </a:p>
          <a:p>
            <a:r>
              <a:rPr lang="en-US" altLang="en-US"/>
              <a:t>Media Specialist</a:t>
            </a:r>
          </a:p>
          <a:p>
            <a:r>
              <a:rPr lang="en-US" altLang="en-US"/>
              <a:t>Booker T Washington MS/HS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9227348-C4C5-4A2E-9B42-D57954A1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CONTACT INFORMATION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039673C4-C1D4-4C9F-A7C5-4FD44EA31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LaTarra Rallings 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Media Specialist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Booker T Washington MS/HS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hlinkClick r:id="rId2"/>
              </a:rPr>
              <a:t>rallingsll@scsk12.org</a:t>
            </a:r>
            <a:endParaRPr lang="en-US" altLang="en-US"/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901-416-7234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B98F4A9-8A6C-438A-B0EF-3B69D87F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NORMS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8E710-A4AB-4A2F-9702-0F764B74E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138" y="2190750"/>
            <a:ext cx="8177212" cy="419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Focus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We have a lot to learn, so we all commit to focusing and being as present as possible. This work cannot wait.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Openness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We are all learning together, so we commit to being open with our successes and challenges, and with ideas and suggestions. It is safe not to know the answer.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Humility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The standards, shifts, and materials are still new for all of us, so we commit to being learners, even if the content isn’t completely new for us.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Support:</a:t>
            </a:r>
            <a:r>
              <a:rPr lang="en-US" sz="2400" b="1" dirty="0"/>
              <a:t>  </a:t>
            </a:r>
            <a:r>
              <a:rPr lang="en-US" sz="2400" dirty="0"/>
              <a:t>Your learning is supported, so ask questions and ask for help.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54ABEE9-9EBE-4CE5-A5FE-74DCD6FA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563563"/>
            <a:ext cx="7323138" cy="10207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SESSION OBJECTIVE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60475122-B2EA-4FB7-88F2-E10B9B25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8550" y="1928813"/>
            <a:ext cx="8177213" cy="4194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Participants will learn the importance of the curriculum to prepare students to become skilled users of information, resources, and technology and use the curriculum as a guide for high school instruction. </a:t>
            </a:r>
            <a:endParaRPr lang="en-US" altLang="en-US" sz="3200"/>
          </a:p>
          <a:p>
            <a:pPr eaLnBrk="1" hangingPunct="1">
              <a:spcBef>
                <a:spcPct val="0"/>
              </a:spcBef>
            </a:pPr>
            <a:endParaRPr lang="en-US" altLang="en-US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DEACCE2-84A6-49C2-A6E0-6D89354F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C0234120-67E2-4E91-BEE8-C93195BC7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895475"/>
            <a:ext cx="8177213" cy="25939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 sz="3200"/>
              <a:t>Review and discuss Middle school curriculum by quarter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/>
              <a:t>Sharing of resources for each quarter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/>
              <a:t>AASL Standards “Quick Glance”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241ABBD-B9B3-4B8C-BECD-52035C61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Middle School Library Curriculum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EE6BE4D8-C3DF-4765-BB8F-21925B31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Designed to prepare students to become skilled users of information, resources, and technology</a:t>
            </a:r>
          </a:p>
          <a:p>
            <a:pPr>
              <a:spcBef>
                <a:spcPct val="0"/>
              </a:spcBef>
            </a:pPr>
            <a:r>
              <a:rPr lang="en-US" altLang="en-US"/>
              <a:t>Supports the integration of information literacy and technology across all subject areas.</a:t>
            </a:r>
          </a:p>
          <a:p>
            <a:pPr>
              <a:spcBef>
                <a:spcPct val="0"/>
              </a:spcBef>
            </a:pPr>
            <a:r>
              <a:rPr lang="en-US" altLang="en-US"/>
              <a:t>Divided into four quarters  </a:t>
            </a:r>
          </a:p>
          <a:p>
            <a:pPr>
              <a:spcBef>
                <a:spcPct val="0"/>
              </a:spcBef>
            </a:pPr>
            <a:r>
              <a:rPr lang="en-US" altLang="en-US"/>
              <a:t>Aligned to AASL standards and TN academic standards</a:t>
            </a:r>
          </a:p>
          <a:p>
            <a:pPr>
              <a:spcBef>
                <a:spcPct val="0"/>
              </a:spcBef>
            </a:pPr>
            <a:r>
              <a:rPr lang="en-US" altLang="en-US"/>
              <a:t>Includes Literacy Events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6042E2B-F58F-49D2-8DC1-5301150A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Middle School        High School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C3A6294F-609C-4DE6-95F8-8286D61A6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2163763"/>
            <a:ext cx="8177213" cy="41941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Because of flexible scheduling, the high school library-media curriculum is totally integrated with other curriculum subject areas.</a:t>
            </a:r>
          </a:p>
          <a:p>
            <a:pPr>
              <a:spcBef>
                <a:spcPct val="0"/>
              </a:spcBef>
            </a:pPr>
            <a:r>
              <a:rPr lang="en-US" altLang="en-US"/>
              <a:t> High school librarians collaborate with all subject area teachers to implement the library-media curriculum.</a:t>
            </a:r>
          </a:p>
          <a:p>
            <a:pPr>
              <a:spcBef>
                <a:spcPct val="0"/>
              </a:spcBef>
            </a:pPr>
            <a:r>
              <a:rPr lang="en-US" altLang="en-US"/>
              <a:t>High school library media specialists are encouraged to use the MS curriculum  as an effective and useful guide to direct library media teaching and student learning. 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4F3C775-F2C9-4C70-9CE7-9811C45A2E00}"/>
              </a:ext>
            </a:extLst>
          </p:cNvPr>
          <p:cNvSpPr/>
          <p:nvPr/>
        </p:nvSpPr>
        <p:spPr>
          <a:xfrm>
            <a:off x="4503738" y="866775"/>
            <a:ext cx="669925" cy="3349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6F30FF5-B50F-41B9-B80E-0A1BE069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AASL New Standards-Quick View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37CB9CC-7005-4324-BA8E-B0D6AE5BF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871663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BEC77BA3-32C4-4526-AD42-09C22D96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4000">
                <a:latin typeface="Arial" panose="020B0604020202020204" pitchFamily="34" charset="0"/>
                <a:hlinkClick r:id="rId3"/>
              </a:rPr>
              <a:t>AASL Standards Learner Framework</a:t>
            </a:r>
            <a:endParaRPr lang="en-US" alt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0D0DFE8-9199-4CDE-9852-F2C66997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Quarter 1 – The Research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3D617-8848-4F98-9875-221CAE8E9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/>
              </a:rPr>
              <a:t>LIBRARY SKILLS: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Library Orientation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Presentation Tools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Research Skills</a:t>
            </a:r>
          </a:p>
          <a:p>
            <a:pPr marL="304747" indent="-304747" defTabSz="1218987" eaLnBrk="1" fontAlgn="auto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Intellection Freedom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501</Words>
  <Application>Microsoft Office PowerPoint</Application>
  <PresentationFormat>Widescreen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Arial Narrow</vt:lpstr>
      <vt:lpstr>Arvo</vt:lpstr>
      <vt:lpstr>Calibri</vt:lpstr>
      <vt:lpstr>Calibri Light</vt:lpstr>
      <vt:lpstr>Century Gothic</vt:lpstr>
      <vt:lpstr>Office Theme</vt:lpstr>
      <vt:lpstr>District Learning  Day  January 3, 2019</vt:lpstr>
      <vt:lpstr>Moving Up: Moving beyond the middle school library curriculum</vt:lpstr>
      <vt:lpstr>NORMS</vt:lpstr>
      <vt:lpstr>SESSION OBJECTIVE</vt:lpstr>
      <vt:lpstr>AGENDA</vt:lpstr>
      <vt:lpstr>Middle School Library Curriculum</vt:lpstr>
      <vt:lpstr>Middle School        High School</vt:lpstr>
      <vt:lpstr>AASL New Standards-Quick View</vt:lpstr>
      <vt:lpstr>Quarter 1 – The Research Process</vt:lpstr>
      <vt:lpstr>Quarter 1 – The Research Process</vt:lpstr>
      <vt:lpstr>Quarter 2 – Information Resources</vt:lpstr>
      <vt:lpstr>Quarter 2 – Information Resources</vt:lpstr>
      <vt:lpstr>Quarter 3 – Cyber Awareness</vt:lpstr>
      <vt:lpstr>Quarter 3 – Cyber Awareness</vt:lpstr>
      <vt:lpstr>Quarter 4 – Digital Literacy</vt:lpstr>
      <vt:lpstr>Activity – Gallery Walk</vt:lpstr>
      <vt:lpstr>Literary Events</vt:lpstr>
      <vt:lpstr>QUESTIONS</vt:lpstr>
      <vt:lpstr>SURVEY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CHARLOTTE R THOMASMARABLE</dc:creator>
  <cp:lastModifiedBy>ALICIA  FIELDS</cp:lastModifiedBy>
  <cp:revision>41</cp:revision>
  <cp:lastPrinted>2019-01-02T20:11:50Z</cp:lastPrinted>
  <dcterms:created xsi:type="dcterms:W3CDTF">2018-05-18T19:17:37Z</dcterms:created>
  <dcterms:modified xsi:type="dcterms:W3CDTF">2019-07-29T13:37:45Z</dcterms:modified>
</cp:coreProperties>
</file>