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344" r:id="rId3"/>
    <p:sldId id="357" r:id="rId4"/>
    <p:sldId id="279" r:id="rId5"/>
    <p:sldId id="345" r:id="rId6"/>
    <p:sldId id="350" r:id="rId7"/>
    <p:sldId id="351" r:id="rId8"/>
    <p:sldId id="352" r:id="rId9"/>
    <p:sldId id="353" r:id="rId10"/>
    <p:sldId id="311" r:id="rId11"/>
    <p:sldId id="308" r:id="rId12"/>
    <p:sldId id="329" r:id="rId13"/>
    <p:sldId id="276" r:id="rId14"/>
    <p:sldId id="332" r:id="rId15"/>
    <p:sldId id="313" r:id="rId16"/>
    <p:sldId id="336" r:id="rId17"/>
    <p:sldId id="314" r:id="rId18"/>
    <p:sldId id="333" r:id="rId19"/>
    <p:sldId id="317" r:id="rId20"/>
    <p:sldId id="337" r:id="rId21"/>
    <p:sldId id="318" r:id="rId22"/>
    <p:sldId id="335" r:id="rId23"/>
    <p:sldId id="319" r:id="rId24"/>
    <p:sldId id="338" r:id="rId25"/>
    <p:sldId id="320" r:id="rId26"/>
    <p:sldId id="334" r:id="rId27"/>
    <p:sldId id="321" r:id="rId28"/>
    <p:sldId id="339" r:id="rId29"/>
    <p:sldId id="322" r:id="rId30"/>
    <p:sldId id="340" r:id="rId31"/>
    <p:sldId id="342" r:id="rId32"/>
    <p:sldId id="341" r:id="rId33"/>
    <p:sldId id="327" r:id="rId34"/>
    <p:sldId id="316" r:id="rId35"/>
    <p:sldId id="285" r:id="rId36"/>
    <p:sldId id="280" r:id="rId37"/>
    <p:sldId id="262" r:id="rId38"/>
    <p:sldId id="35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34" autoAdjust="0"/>
  </p:normalViewPr>
  <p:slideViewPr>
    <p:cSldViewPr snapToGrid="0" snapToObjects="1">
      <p:cViewPr varScale="1">
        <p:scale>
          <a:sx n="95" d="100"/>
          <a:sy n="95" d="100"/>
        </p:scale>
        <p:origin x="2064" y="72"/>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02602C-AB82-874D-B57C-1BBCAB5CB14D}" type="datetimeFigureOut">
              <a:rPr lang="en-US" smtClean="0"/>
              <a:pPr/>
              <a:t>8/2/2017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F9EE5A-13C8-B542-980A-B9D6A33CA270}" type="slidenum">
              <a:rPr lang="en-US" smtClean="0"/>
              <a:pPr/>
              <a:t>‹#›</a:t>
            </a:fld>
            <a:endParaRPr lang="en-US"/>
          </a:p>
        </p:txBody>
      </p:sp>
    </p:spTree>
    <p:extLst>
      <p:ext uri="{BB962C8B-B14F-4D97-AF65-F5344CB8AC3E}">
        <p14:creationId xmlns:p14="http://schemas.microsoft.com/office/powerpoint/2010/main" val="53754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54853-F390-984C-9054-144C65939CDC}" type="datetimeFigureOut">
              <a:rPr lang="en-US" smtClean="0"/>
              <a:pPr/>
              <a:t>8/2/2017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3F7C9-9DA6-AB47-8EAE-2242A2EA458B}" type="slidenum">
              <a:rPr lang="en-US" smtClean="0"/>
              <a:pPr/>
              <a:t>‹#›</a:t>
            </a:fld>
            <a:endParaRPr lang="en-US"/>
          </a:p>
        </p:txBody>
      </p:sp>
    </p:spTree>
    <p:extLst>
      <p:ext uri="{BB962C8B-B14F-4D97-AF65-F5344CB8AC3E}">
        <p14:creationId xmlns:p14="http://schemas.microsoft.com/office/powerpoint/2010/main" val="40503751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Welcome!</a:t>
            </a:r>
          </a:p>
          <a:p>
            <a:pPr>
              <a:spcBef>
                <a:spcPct val="0"/>
              </a:spcBef>
            </a:pPr>
            <a:endParaRPr lang="en-US" dirty="0"/>
          </a:p>
          <a:p>
            <a:pPr>
              <a:spcBef>
                <a:spcPct val="0"/>
              </a:spcBef>
            </a:pPr>
            <a:r>
              <a:rPr lang="en-US" dirty="0"/>
              <a:t>Introduce selves…</a:t>
            </a:r>
          </a:p>
          <a:p>
            <a:endParaRPr lang="en-US" dirty="0"/>
          </a:p>
        </p:txBody>
      </p:sp>
      <p:sp>
        <p:nvSpPr>
          <p:cNvPr id="4" name="Slide Number Placeholder 3"/>
          <p:cNvSpPr>
            <a:spLocks noGrp="1"/>
          </p:cNvSpPr>
          <p:nvPr>
            <p:ph type="sldNum" sz="quarter" idx="10"/>
          </p:nvPr>
        </p:nvSpPr>
        <p:spPr/>
        <p:txBody>
          <a:bodyPr/>
          <a:lstStyle/>
          <a:p>
            <a:fld id="{8383F7C9-9DA6-AB47-8EAE-2242A2EA458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3F7C9-9DA6-AB47-8EAE-2242A2EA458B}" type="slidenum">
              <a:rPr lang="en-US" smtClean="0"/>
              <a:pPr/>
              <a:t>10</a:t>
            </a:fld>
            <a:endParaRPr lang="en-US"/>
          </a:p>
        </p:txBody>
      </p:sp>
    </p:spTree>
    <p:extLst>
      <p:ext uri="{BB962C8B-B14F-4D97-AF65-F5344CB8AC3E}">
        <p14:creationId xmlns:p14="http://schemas.microsoft.com/office/powerpoint/2010/main" val="283224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282595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0" dirty="0">
              <a:latin typeface="+mn-lt"/>
            </a:endParaRPr>
          </a:p>
        </p:txBody>
      </p:sp>
      <p:sp>
        <p:nvSpPr>
          <p:cNvPr id="4" name="Slide Number Placeholder 3"/>
          <p:cNvSpPr>
            <a:spLocks noGrp="1"/>
          </p:cNvSpPr>
          <p:nvPr>
            <p:ph type="sldNum" sz="quarter" idx="10"/>
          </p:nvPr>
        </p:nvSpPr>
        <p:spPr/>
        <p:txBody>
          <a:bodyPr/>
          <a:lstStyle/>
          <a:p>
            <a:fld id="{8383F7C9-9DA6-AB47-8EAE-2242A2EA458B}" type="slidenum">
              <a:rPr lang="en-US" smtClean="0"/>
              <a:pPr/>
              <a:t>13</a:t>
            </a:fld>
            <a:endParaRPr lang="en-US"/>
          </a:p>
        </p:txBody>
      </p:sp>
    </p:spTree>
    <p:extLst>
      <p:ext uri="{BB962C8B-B14F-4D97-AF65-F5344CB8AC3E}">
        <p14:creationId xmlns:p14="http://schemas.microsoft.com/office/powerpoint/2010/main" val="160912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282595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100" i="0" dirty="0">
                <a:latin typeface="+mn-lt"/>
              </a:rPr>
              <a:t>Click to add</a:t>
            </a:r>
            <a:r>
              <a:rPr lang="en-US" sz="1100" i="0" baseline="0" dirty="0">
                <a:latin typeface="+mn-lt"/>
              </a:rPr>
              <a:t> notes</a:t>
            </a:r>
            <a:endParaRPr lang="en-US" sz="1100" i="0" dirty="0">
              <a:latin typeface="+mn-lt"/>
            </a:endParaRPr>
          </a:p>
          <a:p>
            <a:endParaRPr lang="en-US" dirty="0"/>
          </a:p>
        </p:txBody>
      </p:sp>
      <p:sp>
        <p:nvSpPr>
          <p:cNvPr id="4" name="Slide Number Placeholder 3"/>
          <p:cNvSpPr>
            <a:spLocks noGrp="1"/>
          </p:cNvSpPr>
          <p:nvPr>
            <p:ph type="sldNum" sz="quarter" idx="10"/>
          </p:nvPr>
        </p:nvSpPr>
        <p:spPr/>
        <p:txBody>
          <a:bodyPr/>
          <a:lstStyle/>
          <a:p>
            <a:fld id="{8383F7C9-9DA6-AB47-8EAE-2242A2EA458B}" type="slidenum">
              <a:rPr lang="en-US" smtClean="0"/>
              <a:pPr/>
              <a:t>17</a:t>
            </a:fld>
            <a:endParaRPr lang="en-US"/>
          </a:p>
        </p:txBody>
      </p:sp>
    </p:spTree>
    <p:extLst>
      <p:ext uri="{BB962C8B-B14F-4D97-AF65-F5344CB8AC3E}">
        <p14:creationId xmlns:p14="http://schemas.microsoft.com/office/powerpoint/2010/main" val="160912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0" dirty="0">
              <a:latin typeface="+mn-lt"/>
            </a:endParaRPr>
          </a:p>
        </p:txBody>
      </p:sp>
      <p:sp>
        <p:nvSpPr>
          <p:cNvPr id="4" name="Slide Number Placeholder 3"/>
          <p:cNvSpPr>
            <a:spLocks noGrp="1"/>
          </p:cNvSpPr>
          <p:nvPr>
            <p:ph type="sldNum" sz="quarter" idx="10"/>
          </p:nvPr>
        </p:nvSpPr>
        <p:spPr/>
        <p:txBody>
          <a:bodyPr/>
          <a:lstStyle/>
          <a:p>
            <a:fld id="{8383F7C9-9DA6-AB47-8EAE-2242A2EA458B}" type="slidenum">
              <a:rPr lang="en-US" smtClean="0"/>
              <a:pPr/>
              <a:t>33</a:t>
            </a:fld>
            <a:endParaRPr lang="en-US"/>
          </a:p>
        </p:txBody>
      </p:sp>
    </p:spTree>
    <p:extLst>
      <p:ext uri="{BB962C8B-B14F-4D97-AF65-F5344CB8AC3E}">
        <p14:creationId xmlns:p14="http://schemas.microsoft.com/office/powerpoint/2010/main" val="1609129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0" dirty="0">
              <a:latin typeface="+mn-lt"/>
            </a:endParaRPr>
          </a:p>
        </p:txBody>
      </p:sp>
      <p:sp>
        <p:nvSpPr>
          <p:cNvPr id="4" name="Slide Number Placeholder 3"/>
          <p:cNvSpPr>
            <a:spLocks noGrp="1"/>
          </p:cNvSpPr>
          <p:nvPr>
            <p:ph type="sldNum" sz="quarter" idx="10"/>
          </p:nvPr>
        </p:nvSpPr>
        <p:spPr/>
        <p:txBody>
          <a:bodyPr/>
          <a:lstStyle/>
          <a:p>
            <a:fld id="{8383F7C9-9DA6-AB47-8EAE-2242A2EA458B}" type="slidenum">
              <a:rPr lang="en-US" smtClean="0"/>
              <a:pPr/>
              <a:t>34</a:t>
            </a:fld>
            <a:endParaRPr lang="en-US"/>
          </a:p>
        </p:txBody>
      </p:sp>
    </p:spTree>
    <p:extLst>
      <p:ext uri="{BB962C8B-B14F-4D97-AF65-F5344CB8AC3E}">
        <p14:creationId xmlns:p14="http://schemas.microsoft.com/office/powerpoint/2010/main" val="1609129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sz="2400" b="1" dirty="0">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B78AAF-350C-7549-89FE-575BF2F557D9}" type="slidenum">
              <a:rPr lang="en-US" sz="1200">
                <a:latin typeface="Calibri" charset="0"/>
              </a:rPr>
              <a:pPr eaLnBrk="1" hangingPunct="1"/>
              <a:t>35</a:t>
            </a:fld>
            <a:endParaRPr lang="en-US" sz="1200" dirty="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3F7C9-9DA6-AB47-8EAE-2242A2EA458B}" type="slidenum">
              <a:rPr lang="en-US" smtClean="0"/>
              <a:pPr/>
              <a:t>36</a:t>
            </a:fld>
            <a:endParaRPr lang="en-US"/>
          </a:p>
        </p:txBody>
      </p:sp>
    </p:spTree>
    <p:extLst>
      <p:ext uri="{BB962C8B-B14F-4D97-AF65-F5344CB8AC3E}">
        <p14:creationId xmlns:p14="http://schemas.microsoft.com/office/powerpoint/2010/main" val="3916614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3F7C9-9DA6-AB47-8EAE-2242A2EA458B}" type="slidenum">
              <a:rPr lang="en-US" smtClean="0"/>
              <a:pPr/>
              <a:t>37</a:t>
            </a:fld>
            <a:endParaRPr lang="en-US"/>
          </a:p>
        </p:txBody>
      </p:sp>
    </p:spTree>
    <p:extLst>
      <p:ext uri="{BB962C8B-B14F-4D97-AF65-F5344CB8AC3E}">
        <p14:creationId xmlns:p14="http://schemas.microsoft.com/office/powerpoint/2010/main" val="196246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All session use these norms….</a:t>
            </a:r>
          </a:p>
          <a:p>
            <a:pPr>
              <a:spcBef>
                <a:spcPct val="0"/>
              </a:spcBef>
            </a:pPr>
            <a:endParaRPr lang="en-US" dirty="0"/>
          </a:p>
          <a:p>
            <a:pPr>
              <a:spcBef>
                <a:spcPct val="0"/>
              </a:spcBef>
            </a:pPr>
            <a:r>
              <a:rPr lang="en-US" dirty="0"/>
              <a:t>Before we get started, let’s review the norms of how we will work together today:</a:t>
            </a:r>
          </a:p>
          <a:p>
            <a:pPr>
              <a:lnSpc>
                <a:spcPct val="90000"/>
              </a:lnSpc>
              <a:spcBef>
                <a:spcPts val="1000"/>
              </a:spcBef>
              <a:buClr>
                <a:srgbClr val="3C3D3B"/>
              </a:buClr>
              <a:buFont typeface="Wingdings" pitchFamily="2" charset="2"/>
              <a:buChar char="ü"/>
            </a:pPr>
            <a:r>
              <a:rPr lang="en-US" altLang="en-US" dirty="0">
                <a:solidFill>
                  <a:srgbClr val="3C3D3B"/>
                </a:solidFill>
                <a:sym typeface="Calibri" pitchFamily="34" charset="0"/>
              </a:rPr>
              <a:t>Take responsibility for yourself as a learner.</a:t>
            </a:r>
          </a:p>
          <a:p>
            <a:pPr>
              <a:lnSpc>
                <a:spcPct val="90000"/>
              </a:lnSpc>
              <a:spcBef>
                <a:spcPts val="1000"/>
              </a:spcBef>
              <a:buClr>
                <a:srgbClr val="3C3D3B"/>
              </a:buClr>
              <a:buFont typeface="Wingdings" pitchFamily="2" charset="2"/>
              <a:buChar char="ü"/>
            </a:pPr>
            <a:r>
              <a:rPr lang="en-US" altLang="en-US" dirty="0">
                <a:solidFill>
                  <a:srgbClr val="3C3D3B"/>
                </a:solidFill>
                <a:sym typeface="Calibri" pitchFamily="34" charset="0"/>
              </a:rPr>
              <a:t>Honor timeframes (start, end, activity).</a:t>
            </a:r>
          </a:p>
          <a:p>
            <a:pPr>
              <a:lnSpc>
                <a:spcPct val="90000"/>
              </a:lnSpc>
              <a:spcBef>
                <a:spcPts val="1000"/>
              </a:spcBef>
              <a:buClr>
                <a:srgbClr val="3C3D3B"/>
              </a:buClr>
              <a:buFont typeface="Wingdings" pitchFamily="2" charset="2"/>
              <a:buChar char="ü"/>
            </a:pPr>
            <a:r>
              <a:rPr lang="en-US" altLang="en-US" dirty="0">
                <a:solidFill>
                  <a:srgbClr val="3C3D3B"/>
                </a:solidFill>
                <a:sym typeface="Calibri" pitchFamily="34" charset="0"/>
              </a:rPr>
              <a:t>Be an active and hands-on learner.</a:t>
            </a:r>
          </a:p>
          <a:p>
            <a:pPr>
              <a:lnSpc>
                <a:spcPct val="90000"/>
              </a:lnSpc>
              <a:spcBef>
                <a:spcPts val="1000"/>
              </a:spcBef>
              <a:buClr>
                <a:srgbClr val="3C3D3B"/>
              </a:buClr>
              <a:buFont typeface="Wingdings" pitchFamily="2" charset="2"/>
              <a:buChar char="ü"/>
            </a:pPr>
            <a:r>
              <a:rPr lang="en-US" altLang="en-US" dirty="0">
                <a:solidFill>
                  <a:srgbClr val="3C3D3B"/>
                </a:solidFill>
                <a:sym typeface="Calibri" pitchFamily="34" charset="0"/>
              </a:rPr>
              <a:t>Use technology to enhance learning.</a:t>
            </a:r>
          </a:p>
          <a:p>
            <a:pPr>
              <a:lnSpc>
                <a:spcPct val="90000"/>
              </a:lnSpc>
              <a:spcBef>
                <a:spcPts val="1000"/>
              </a:spcBef>
              <a:buClr>
                <a:srgbClr val="3C3D3B"/>
              </a:buClr>
              <a:buFont typeface="Wingdings" pitchFamily="2" charset="2"/>
              <a:buChar char="ü"/>
            </a:pPr>
            <a:r>
              <a:rPr lang="en-US" altLang="en-US" dirty="0">
                <a:solidFill>
                  <a:srgbClr val="3C3D3B"/>
                </a:solidFill>
                <a:sym typeface="Calibri" pitchFamily="34" charset="0"/>
              </a:rPr>
              <a:t>Strive for equity of voice.</a:t>
            </a:r>
          </a:p>
          <a:p>
            <a:pPr>
              <a:lnSpc>
                <a:spcPct val="90000"/>
              </a:lnSpc>
              <a:spcBef>
                <a:spcPts val="1000"/>
              </a:spcBef>
              <a:buClr>
                <a:srgbClr val="3C3D3B"/>
              </a:buClr>
              <a:buFont typeface="Wingdings" pitchFamily="2" charset="2"/>
              <a:buChar char="ü"/>
            </a:pPr>
            <a:r>
              <a:rPr lang="en-US" altLang="en-US" dirty="0">
                <a:solidFill>
                  <a:srgbClr val="3C3D3B"/>
                </a:solidFill>
                <a:sym typeface="Calibri" pitchFamily="34" charset="0"/>
              </a:rPr>
              <a:t>Contribute to a learning environment where it is “safe to not know.”</a:t>
            </a:r>
          </a:p>
          <a:p>
            <a:pPr>
              <a:lnSpc>
                <a:spcPct val="90000"/>
              </a:lnSpc>
              <a:spcBef>
                <a:spcPts val="1000"/>
              </a:spcBef>
              <a:buClr>
                <a:srgbClr val="3C3D3B"/>
              </a:buClr>
              <a:buFont typeface="Wingdings" pitchFamily="2" charset="2"/>
              <a:buChar char="ü"/>
            </a:pPr>
            <a:r>
              <a:rPr lang="en-US" altLang="en-US" dirty="0">
                <a:solidFill>
                  <a:srgbClr val="3C3D3B"/>
                </a:solidFill>
                <a:sym typeface="Calibri" pitchFamily="34" charset="0"/>
              </a:rPr>
              <a:t>Ask questions tactfully if you don’t see the relevance.</a:t>
            </a:r>
          </a:p>
          <a:p>
            <a:pPr>
              <a:spcBef>
                <a:spcPct val="0"/>
              </a:spcBef>
            </a:pPr>
            <a:endParaRPr lang="en-US" dirty="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434FA9-DFA2-4FEE-BC51-C94E04B5FB6C}"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your KUDOS here</a:t>
            </a:r>
          </a:p>
        </p:txBody>
      </p:sp>
      <p:sp>
        <p:nvSpPr>
          <p:cNvPr id="4" name="Slide Number Placeholder 3"/>
          <p:cNvSpPr>
            <a:spLocks noGrp="1"/>
          </p:cNvSpPr>
          <p:nvPr>
            <p:ph type="sldNum" sz="quarter" idx="10"/>
          </p:nvPr>
        </p:nvSpPr>
        <p:spPr/>
        <p:txBody>
          <a:bodyPr/>
          <a:lstStyle/>
          <a:p>
            <a:fld id="{90AF83E7-7BDA-477B-88CE-9F6F1FE7913F}" type="slidenum">
              <a:rPr lang="en-US" smtClean="0"/>
              <a:pPr/>
              <a:t>3</a:t>
            </a:fld>
            <a:endParaRPr lang="en-US"/>
          </a:p>
        </p:txBody>
      </p:sp>
    </p:spTree>
    <p:extLst>
      <p:ext uri="{BB962C8B-B14F-4D97-AF65-F5344CB8AC3E}">
        <p14:creationId xmlns:p14="http://schemas.microsoft.com/office/powerpoint/2010/main" val="122835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Place your KUDOS 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i="0" baseline="0" dirty="0">
              <a:latin typeface="+mn-lt"/>
            </a:endParaRPr>
          </a:p>
        </p:txBody>
      </p:sp>
      <p:sp>
        <p:nvSpPr>
          <p:cNvPr id="4" name="Slide Number Placeholder 3"/>
          <p:cNvSpPr>
            <a:spLocks noGrp="1"/>
          </p:cNvSpPr>
          <p:nvPr>
            <p:ph type="sldNum" sz="quarter" idx="10"/>
          </p:nvPr>
        </p:nvSpPr>
        <p:spPr/>
        <p:txBody>
          <a:bodyPr/>
          <a:lstStyle/>
          <a:p>
            <a:fld id="{039AF749-40A5-B946-BD0B-69C955FCC033}" type="slidenum">
              <a:rPr lang="en-US" smtClean="0"/>
              <a:pPr/>
              <a:t>4</a:t>
            </a:fld>
            <a:endParaRPr lang="en-US" dirty="0"/>
          </a:p>
        </p:txBody>
      </p:sp>
    </p:spTree>
    <p:extLst>
      <p:ext uri="{BB962C8B-B14F-4D97-AF65-F5344CB8AC3E}">
        <p14:creationId xmlns:p14="http://schemas.microsoft.com/office/powerpoint/2010/main" val="101674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format for your agenda</a:t>
            </a:r>
          </a:p>
          <a:p>
            <a:endParaRPr lang="en-US" dirty="0"/>
          </a:p>
        </p:txBody>
      </p:sp>
      <p:sp>
        <p:nvSpPr>
          <p:cNvPr id="4" name="Slide Number Placeholder 3"/>
          <p:cNvSpPr>
            <a:spLocks noGrp="1"/>
          </p:cNvSpPr>
          <p:nvPr>
            <p:ph type="sldNum" sz="quarter" idx="10"/>
          </p:nvPr>
        </p:nvSpPr>
        <p:spPr/>
        <p:txBody>
          <a:bodyPr/>
          <a:lstStyle/>
          <a:p>
            <a:fld id="{8383F7C9-9DA6-AB47-8EAE-2242A2EA458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All sessions include the next set of slides in the vision section of the agenda</a:t>
            </a:r>
          </a:p>
          <a:p>
            <a:pPr>
              <a:spcBef>
                <a:spcPct val="0"/>
              </a:spcBef>
            </a:pPr>
            <a:endParaRPr lang="en-US" dirty="0"/>
          </a:p>
          <a:p>
            <a:pPr>
              <a:spcBef>
                <a:spcPct val="0"/>
              </a:spcBef>
            </a:pPr>
            <a:r>
              <a:rPr lang="en-US" dirty="0"/>
              <a:t>Destination 2025 is our end goal, but it’s not our vision…</a:t>
            </a:r>
          </a:p>
          <a:p>
            <a:pPr>
              <a:spcBef>
                <a:spcPct val="0"/>
              </a:spcBef>
            </a:pPr>
            <a:endParaRPr lang="en-US" dirty="0"/>
          </a:p>
          <a:p>
            <a:pPr>
              <a:spcBef>
                <a:spcPct val="0"/>
              </a:spcBef>
            </a:pPr>
            <a:r>
              <a:rPr lang="en-US" dirty="0"/>
              <a:t>First, let’s look at the Chief of Schools’ vision…</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5DC874-1D12-4B3C-BAD0-5BAA296A24A0}"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All sessions include the next set of slides in the vision section of the agenda</a:t>
            </a:r>
          </a:p>
          <a:p>
            <a:pPr>
              <a:spcBef>
                <a:spcPct val="0"/>
              </a:spcBef>
            </a:pPr>
            <a:endParaRPr lang="en-US" dirty="0"/>
          </a:p>
          <a:p>
            <a:pPr>
              <a:spcBef>
                <a:spcPct val="0"/>
              </a:spcBef>
            </a:pPr>
            <a:r>
              <a:rPr lang="en-US" dirty="0"/>
              <a:t>Read the COS vision</a:t>
            </a:r>
          </a:p>
          <a:p>
            <a:pPr>
              <a:spcBef>
                <a:spcPct val="0"/>
              </a:spcBef>
            </a:pPr>
            <a:endParaRPr lang="en-US" dirty="0"/>
          </a:p>
          <a:p>
            <a:pPr>
              <a:spcBef>
                <a:spcPct val="0"/>
              </a:spcBef>
            </a:pPr>
            <a:endParaRPr lang="en-US" dirty="0"/>
          </a:p>
          <a:p>
            <a:pPr>
              <a:spcBef>
                <a:spcPct val="0"/>
              </a:spcBef>
            </a:pPr>
            <a:endParaRPr lang="en-US" dirty="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ED6A4A-AE8A-4FD6-9D9E-F94B871BD692}"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All sessions include the next set of slides in the vision section of the agenda</a:t>
            </a:r>
          </a:p>
          <a:p>
            <a:pPr>
              <a:spcBef>
                <a:spcPct val="0"/>
              </a:spcBef>
            </a:pPr>
            <a:endParaRPr lang="en-US" dirty="0"/>
          </a:p>
          <a:p>
            <a:pPr>
              <a:spcBef>
                <a:spcPct val="0"/>
              </a:spcBef>
            </a:pPr>
            <a:endParaRPr lang="en-US" dirty="0"/>
          </a:p>
          <a:p>
            <a:pPr>
              <a:spcBef>
                <a:spcPct val="0"/>
              </a:spcBef>
            </a:pPr>
            <a:r>
              <a:rPr lang="en-US" dirty="0"/>
              <a:t>Our key levers, or our theory of action, is the framing of how we will achieve our vision and associated end state: Destination 2025</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37FB52-E17B-4EC2-9781-BD125F2B0F97}"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All sessions include the next set of slides in the vision section of the agenda</a:t>
            </a:r>
          </a:p>
          <a:p>
            <a:pPr>
              <a:spcBef>
                <a:spcPct val="0"/>
              </a:spcBef>
            </a:pPr>
            <a:endParaRPr lang="en-US" dirty="0"/>
          </a:p>
          <a:p>
            <a:pPr>
              <a:spcBef>
                <a:spcPct val="0"/>
              </a:spcBef>
            </a:pPr>
            <a:endParaRPr lang="en-US" dirty="0"/>
          </a:p>
          <a:p>
            <a:pPr>
              <a:spcBef>
                <a:spcPct val="0"/>
              </a:spcBef>
            </a:pPr>
            <a:r>
              <a:rPr lang="en-US" dirty="0"/>
              <a:t>In this last section of the vision, we need to quickly review the priorities – here’s what we will specifically focus on to ensure the key levers are activated.</a:t>
            </a:r>
          </a:p>
          <a:p>
            <a:pPr>
              <a:spcBef>
                <a:spcPct val="0"/>
              </a:spcBef>
            </a:pPr>
            <a:endParaRPr lang="en-US" dirty="0"/>
          </a:p>
          <a:p>
            <a:pPr>
              <a:spcBef>
                <a:spcPct val="0"/>
              </a:spcBef>
            </a:pPr>
            <a:r>
              <a:rPr lang="en-US" dirty="0"/>
              <a:t>As a District, this is the work for 2017-18, but now, let’s drill down to the specific work as it relates (insert your subject here…)</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BFE44B-BD8C-4DB1-AE38-E6046F5C5FE7}" type="slidenum">
              <a:rPr lang="en-US" altLang="en-US">
                <a:solidFill>
                  <a:srgbClr val="000000"/>
                </a:solidFill>
                <a:ea typeface="MS PGothic" pitchFamily="34" charset="-128"/>
              </a:rPr>
              <a:pPr fontAlgn="base">
                <a:spcBef>
                  <a:spcPct val="0"/>
                </a:spcBef>
                <a:spcAft>
                  <a:spcPct val="0"/>
                </a:spcAft>
              </a:pPr>
              <a:t>9</a:t>
            </a:fld>
            <a:endParaRPr lang="en-US" altLang="en-US">
              <a:solidFill>
                <a:srgbClr val="000000"/>
              </a:solidFill>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61540F-A7A9-F04A-B296-C6606352F2C7}"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89ED0-4DCE-D940-AFC8-EEDDE69246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1540F-A7A9-F04A-B296-C6606352F2C7}"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89ED0-4DCE-D940-AFC8-EEDDE69246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1540F-A7A9-F04A-B296-C6606352F2C7}"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89ED0-4DCE-D940-AFC8-EEDDE69246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1540F-A7A9-F04A-B296-C6606352F2C7}"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89ED0-4DCE-D940-AFC8-EEDDE69246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1540F-A7A9-F04A-B296-C6606352F2C7}"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89ED0-4DCE-D940-AFC8-EEDDE69246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61540F-A7A9-F04A-B296-C6606352F2C7}"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89ED0-4DCE-D940-AFC8-EEDDE69246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61540F-A7A9-F04A-B296-C6606352F2C7}" type="datetimeFigureOut">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89ED0-4DCE-D940-AFC8-EEDDE69246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61540F-A7A9-F04A-B296-C6606352F2C7}" type="datetimeFigureOut">
              <a:rPr lang="en-US" smtClean="0"/>
              <a:pPr/>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89ED0-4DCE-D940-AFC8-EEDDE69246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1540F-A7A9-F04A-B296-C6606352F2C7}" type="datetimeFigureOut">
              <a:rPr lang="en-US" smtClean="0"/>
              <a:pPr/>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89ED0-4DCE-D940-AFC8-EEDDE69246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89ED0-4DCE-D940-AFC8-EEDDE69246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61540F-A7A9-F04A-B296-C6606352F2C7}"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89ED0-4DCE-D940-AFC8-EEDDE69246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1540F-A7A9-F04A-B296-C6606352F2C7}" type="datetimeFigureOut">
              <a:rPr lang="en-US" smtClean="0"/>
              <a:pPr/>
              <a:t>8/2/2017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89ED0-4DCE-D940-AFC8-EEDDE69246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animoto.com/play/W1Jb61RviJIcd70IfYY5z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Susan\AppData\Local\Microsoft\Windows\Temporary%20Internet%20Files\Content.MSO\1453BF0B.gi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0461"/>
            <a:ext cx="7772400" cy="2503021"/>
          </a:xfrm>
        </p:spPr>
        <p:txBody>
          <a:bodyPr>
            <a:normAutofit/>
          </a:bodyPr>
          <a:lstStyle/>
          <a:p>
            <a:r>
              <a:rPr lang="en-US" b="1" dirty="0">
                <a:solidFill>
                  <a:srgbClr val="953735"/>
                </a:solidFill>
              </a:rPr>
              <a:t>   Librarians as Literacy Leaders</a:t>
            </a:r>
          </a:p>
        </p:txBody>
      </p:sp>
      <p:sp>
        <p:nvSpPr>
          <p:cNvPr id="3" name="Subtitle 2"/>
          <p:cNvSpPr>
            <a:spLocks noGrp="1"/>
          </p:cNvSpPr>
          <p:nvPr>
            <p:ph type="subTitle" idx="1"/>
          </p:nvPr>
        </p:nvSpPr>
        <p:spPr>
          <a:xfrm>
            <a:off x="1371600" y="4122622"/>
            <a:ext cx="6400800" cy="1752600"/>
          </a:xfrm>
        </p:spPr>
        <p:txBody>
          <a:bodyPr>
            <a:normAutofit fontScale="92500"/>
          </a:bodyPr>
          <a:lstStyle/>
          <a:p>
            <a:r>
              <a:rPr lang="en-US" dirty="0">
                <a:solidFill>
                  <a:schemeClr val="accent2">
                    <a:lumMod val="75000"/>
                  </a:schemeClr>
                </a:solidFill>
              </a:rPr>
              <a:t>Susan Harris, librarian, Ridgeway High   </a:t>
            </a:r>
          </a:p>
          <a:p>
            <a:r>
              <a:rPr lang="en-US" dirty="0">
                <a:solidFill>
                  <a:schemeClr val="accent2">
                    <a:lumMod val="75000"/>
                  </a:schemeClr>
                </a:solidFill>
              </a:rPr>
              <a:t>District Learning Day</a:t>
            </a:r>
          </a:p>
          <a:p>
            <a:r>
              <a:rPr lang="en-US" dirty="0">
                <a:solidFill>
                  <a:schemeClr val="accent2">
                    <a:lumMod val="75000"/>
                  </a:schemeClr>
                </a:solidFill>
              </a:rPr>
              <a:t>Thursday, August 3, 2017</a:t>
            </a:r>
          </a:p>
          <a:p>
            <a:endParaRPr lang="en-US" dirty="0">
              <a:solidFill>
                <a:schemeClr val="accent2">
                  <a:lumMod val="75000"/>
                </a:schemeClr>
              </a:solidFill>
            </a:endParaRPr>
          </a:p>
          <a:p>
            <a:endParaRPr lang="en-US"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01040"/>
          </a:xfrm>
        </p:spPr>
        <p:txBody>
          <a:bodyPr>
            <a:normAutofit fontScale="90000"/>
          </a:bodyPr>
          <a:lstStyle/>
          <a:p>
            <a:r>
              <a:rPr lang="en-US" b="1" dirty="0">
                <a:solidFill>
                  <a:srgbClr val="000000"/>
                </a:solidFill>
              </a:rPr>
              <a:t>Context for presentation </a:t>
            </a:r>
          </a:p>
        </p:txBody>
      </p:sp>
      <p:sp>
        <p:nvSpPr>
          <p:cNvPr id="5" name="Content Placeholder 4"/>
          <p:cNvSpPr>
            <a:spLocks noGrp="1"/>
          </p:cNvSpPr>
          <p:nvPr>
            <p:ph idx="1"/>
          </p:nvPr>
        </p:nvSpPr>
        <p:spPr>
          <a:xfrm>
            <a:off x="914400" y="899160"/>
            <a:ext cx="8229600" cy="5242560"/>
          </a:xfrm>
        </p:spPr>
        <p:txBody>
          <a:bodyPr>
            <a:normAutofit fontScale="92500" lnSpcReduction="20000"/>
          </a:bodyPr>
          <a:lstStyle/>
          <a:p>
            <a:r>
              <a:rPr lang="en-US" sz="2800" i="1" dirty="0" err="1"/>
              <a:t>Coteaching</a:t>
            </a:r>
            <a:r>
              <a:rPr lang="en-US" sz="2800" i="1" dirty="0"/>
              <a:t> Reading Comprehension Strategies in Secondary School Libraries Maximizing Your Impact </a:t>
            </a:r>
            <a:r>
              <a:rPr lang="en-US" sz="2800" dirty="0"/>
              <a:t>by Judi </a:t>
            </a:r>
            <a:r>
              <a:rPr lang="en-US" sz="2800" dirty="0" err="1"/>
              <a:t>Moreillon</a:t>
            </a:r>
            <a:r>
              <a:rPr lang="en-US" sz="2800" dirty="0"/>
              <a:t> and </a:t>
            </a:r>
            <a:r>
              <a:rPr lang="en-US" sz="2800" i="1" dirty="0"/>
              <a:t>Mosaic of Thought </a:t>
            </a:r>
            <a:r>
              <a:rPr lang="en-US" sz="2800" dirty="0"/>
              <a:t>by </a:t>
            </a:r>
            <a:r>
              <a:rPr lang="en-US" sz="2800" dirty="0" err="1"/>
              <a:t>Ellin</a:t>
            </a:r>
            <a:r>
              <a:rPr lang="en-US" sz="2800" dirty="0"/>
              <a:t> Oliver Keane and Susan Zimmermann are two texts from which this presentation was generated.  </a:t>
            </a:r>
          </a:p>
          <a:p>
            <a:endParaRPr lang="en-US" sz="2800" dirty="0"/>
          </a:p>
          <a:p>
            <a:r>
              <a:rPr lang="en-US" sz="2800" dirty="0"/>
              <a:t>This material is adapted from Leadership in Literacy Instruction, a six-week PD course offered through MTSU and instructed by Karen Reed, educational librarian, MTSU.</a:t>
            </a:r>
          </a:p>
          <a:p>
            <a:pPr>
              <a:buNone/>
            </a:pPr>
            <a:endParaRPr lang="en-US" sz="2800" dirty="0"/>
          </a:p>
          <a:p>
            <a:r>
              <a:rPr lang="en-US" sz="2800" dirty="0"/>
              <a:t>According to Douglas </a:t>
            </a:r>
            <a:r>
              <a:rPr lang="en-US" sz="2800" dirty="0" err="1"/>
              <a:t>Achterman</a:t>
            </a:r>
            <a:r>
              <a:rPr lang="en-US" sz="2800" dirty="0"/>
              <a:t> (2008), “Research has shown a positive correlation between increased student achievement and school librarians and classroom teachers who engage in </a:t>
            </a:r>
            <a:r>
              <a:rPr lang="en-US" sz="2800" dirty="0" err="1"/>
              <a:t>coplanning</a:t>
            </a:r>
            <a:r>
              <a:rPr lang="en-US" sz="2800" dirty="0"/>
              <a:t> and </a:t>
            </a:r>
            <a:r>
              <a:rPr lang="en-US" sz="2800" dirty="0" err="1"/>
              <a:t>coteaching</a:t>
            </a:r>
            <a:r>
              <a:rPr lang="en-US" sz="2800" dirty="0"/>
              <a:t>.”  </a:t>
            </a:r>
          </a:p>
          <a:p>
            <a:endParaRPr lang="en-US" dirty="0"/>
          </a:p>
        </p:txBody>
      </p:sp>
    </p:spTree>
    <p:extLst>
      <p:ext uri="{BB962C8B-B14F-4D97-AF65-F5344CB8AC3E}">
        <p14:creationId xmlns:p14="http://schemas.microsoft.com/office/powerpoint/2010/main" val="414561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2049462"/>
          </a:xfrm>
        </p:spPr>
        <p:txBody>
          <a:bodyPr>
            <a:normAutofit/>
          </a:bodyPr>
          <a:lstStyle/>
          <a:p>
            <a:pPr algn="l"/>
            <a:r>
              <a:rPr lang="en-US" sz="3600" b="1" dirty="0"/>
              <a:t>“Activating and Building Prior Knowledge” </a:t>
            </a:r>
            <a:br>
              <a:rPr lang="en-US" sz="3600" dirty="0"/>
            </a:br>
            <a:endParaRPr lang="en-US" sz="3600" b="1" dirty="0"/>
          </a:p>
        </p:txBody>
      </p:sp>
      <p:sp>
        <p:nvSpPr>
          <p:cNvPr id="8" name="Content Placeholder 7"/>
          <p:cNvSpPr>
            <a:spLocks noGrp="1"/>
          </p:cNvSpPr>
          <p:nvPr>
            <p:ph idx="1"/>
          </p:nvPr>
        </p:nvSpPr>
        <p:spPr>
          <a:xfrm>
            <a:off x="914400" y="1447800"/>
            <a:ext cx="8229600" cy="4068763"/>
          </a:xfrm>
        </p:spPr>
        <p:txBody>
          <a:bodyPr>
            <a:normAutofit fontScale="85000" lnSpcReduction="20000"/>
          </a:bodyPr>
          <a:lstStyle/>
          <a:p>
            <a:pPr marL="0" indent="0">
              <a:buNone/>
            </a:pPr>
            <a:r>
              <a:rPr lang="en-US" i="1" dirty="0"/>
              <a:t>How do we teach activating and building prior knowledge as a reading comprehension strategy?</a:t>
            </a:r>
          </a:p>
          <a:p>
            <a:pPr marL="0" indent="0">
              <a:buNone/>
            </a:pPr>
            <a:endParaRPr lang="en-US" i="1" dirty="0"/>
          </a:p>
          <a:p>
            <a:pPr marL="0" indent="0">
              <a:buNone/>
            </a:pPr>
            <a:r>
              <a:rPr lang="en-US" dirty="0"/>
              <a:t>Think about how reading is a transaction between the reader, the text and the intentions of the author.</a:t>
            </a:r>
          </a:p>
          <a:p>
            <a:pPr marL="0" indent="0">
              <a:buNone/>
            </a:pPr>
            <a:endParaRPr lang="en-US" i="1" dirty="0"/>
          </a:p>
          <a:p>
            <a:pPr marL="0" indent="0">
              <a:buNone/>
            </a:pPr>
            <a:r>
              <a:rPr lang="en-US" dirty="0"/>
              <a:t>For this reason, we must connect new information to prior knowledge before we can integrate and organize new information.  Educators must determine what students already know or think they know before introducing a new topic.  How can we do this?</a:t>
            </a:r>
          </a:p>
        </p:txBody>
      </p:sp>
    </p:spTree>
    <p:extLst>
      <p:ext uri="{BB962C8B-B14F-4D97-AF65-F5344CB8AC3E}">
        <p14:creationId xmlns:p14="http://schemas.microsoft.com/office/powerpoint/2010/main" val="144323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san\Desktop\Building Background.jpg"/>
          <p:cNvPicPr>
            <a:picLocks noChangeAspect="1" noChangeArrowheads="1"/>
          </p:cNvPicPr>
          <p:nvPr/>
        </p:nvPicPr>
        <p:blipFill>
          <a:blip r:embed="rId2"/>
          <a:srcRect/>
          <a:stretch>
            <a:fillRect/>
          </a:stretch>
        </p:blipFill>
        <p:spPr bwMode="auto">
          <a:xfrm>
            <a:off x="1051561" y="281450"/>
            <a:ext cx="8092439" cy="65765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43000"/>
          </a:xfrm>
        </p:spPr>
        <p:txBody>
          <a:bodyPr>
            <a:normAutofit fontScale="90000"/>
          </a:bodyPr>
          <a:lstStyle/>
          <a:p>
            <a:r>
              <a:rPr lang="en-US" b="1" dirty="0"/>
              <a:t>Airtight Activity:</a:t>
            </a:r>
            <a:br>
              <a:rPr lang="en-US" b="1" dirty="0"/>
            </a:br>
            <a:r>
              <a:rPr lang="en-US" b="1" dirty="0"/>
              <a:t>MODELING </a:t>
            </a:r>
          </a:p>
        </p:txBody>
      </p:sp>
      <p:sp>
        <p:nvSpPr>
          <p:cNvPr id="3" name="Content Placeholder 2"/>
          <p:cNvSpPr>
            <a:spLocks noGrp="1"/>
          </p:cNvSpPr>
          <p:nvPr>
            <p:ph idx="1"/>
          </p:nvPr>
        </p:nvSpPr>
        <p:spPr>
          <a:xfrm>
            <a:off x="914400" y="1676400"/>
            <a:ext cx="8229600" cy="4525963"/>
          </a:xfrm>
        </p:spPr>
        <p:txBody>
          <a:bodyPr>
            <a:normAutofit fontScale="77500" lnSpcReduction="20000"/>
          </a:bodyPr>
          <a:lstStyle/>
          <a:p>
            <a:r>
              <a:rPr lang="en-US" sz="4000" dirty="0"/>
              <a:t>MODEL text-to-text, text-to-self, text-to-world connections (think </a:t>
            </a:r>
            <a:r>
              <a:rPr lang="en-US" sz="4000" dirty="0" err="1"/>
              <a:t>alouds</a:t>
            </a:r>
            <a:r>
              <a:rPr lang="en-US" sz="4000" dirty="0"/>
              <a:t>), use KWL or BKWLQ (needed background knowledge and new questions) charts and graphic organizers, use </a:t>
            </a:r>
            <a:r>
              <a:rPr lang="en-US" sz="4000" dirty="0" err="1"/>
              <a:t>Twiddla</a:t>
            </a:r>
            <a:r>
              <a:rPr lang="en-US" sz="4000" dirty="0"/>
              <a:t> to complete a matrix, use </a:t>
            </a:r>
            <a:r>
              <a:rPr lang="en-US" sz="4000" dirty="0" err="1"/>
              <a:t>notemaking</a:t>
            </a:r>
            <a:r>
              <a:rPr lang="en-US" sz="4000" dirty="0"/>
              <a:t> for students to record connections, information and questions in their own words</a:t>
            </a:r>
          </a:p>
          <a:p>
            <a:r>
              <a:rPr lang="en-US" sz="4000" dirty="0"/>
              <a:t>Check for understanding </a:t>
            </a:r>
          </a:p>
          <a:p>
            <a:r>
              <a:rPr lang="en-US" sz="4000" dirty="0"/>
              <a:t>Give explicit instructions </a:t>
            </a:r>
          </a:p>
          <a:p>
            <a:r>
              <a:rPr lang="en-US" sz="4000" dirty="0"/>
              <a:t>Ask for feedback </a:t>
            </a:r>
          </a:p>
          <a:p>
            <a:pPr marL="0" indent="0">
              <a:buNone/>
            </a:pPr>
            <a:endParaRPr lang="en-US" sz="4000" dirty="0"/>
          </a:p>
        </p:txBody>
      </p:sp>
      <p:pic>
        <p:nvPicPr>
          <p:cNvPr id="4" name="Picture 3"/>
          <p:cNvPicPr>
            <a:picLocks noChangeAspect="1"/>
          </p:cNvPicPr>
          <p:nvPr/>
        </p:nvPicPr>
        <p:blipFill>
          <a:blip r:embed="rId3"/>
          <a:stretch>
            <a:fillRect/>
          </a:stretch>
        </p:blipFill>
        <p:spPr>
          <a:xfrm>
            <a:off x="7785100" y="274638"/>
            <a:ext cx="1128346" cy="1066800"/>
          </a:xfrm>
          <a:prstGeom prst="rect">
            <a:avLst/>
          </a:prstGeom>
        </p:spPr>
      </p:pic>
    </p:spTree>
    <p:extLst>
      <p:ext uri="{BB962C8B-B14F-4D97-AF65-F5344CB8AC3E}">
        <p14:creationId xmlns:p14="http://schemas.microsoft.com/office/powerpoint/2010/main" val="14479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san\Desktop\Susan's Venn Diagram.png"/>
          <p:cNvPicPr>
            <a:picLocks noChangeAspect="1" noChangeArrowheads="1"/>
          </p:cNvPicPr>
          <p:nvPr/>
        </p:nvPicPr>
        <p:blipFill>
          <a:blip r:embed="rId2"/>
          <a:srcRect/>
          <a:stretch>
            <a:fillRect/>
          </a:stretch>
        </p:blipFill>
        <p:spPr bwMode="auto">
          <a:xfrm>
            <a:off x="1051560" y="228600"/>
            <a:ext cx="8092439" cy="6172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49462"/>
          </a:xfrm>
        </p:spPr>
        <p:txBody>
          <a:bodyPr>
            <a:normAutofit/>
          </a:bodyPr>
          <a:lstStyle/>
          <a:p>
            <a:pPr algn="l"/>
            <a:r>
              <a:rPr lang="en-US" b="1" dirty="0"/>
              <a:t>          “Using Sensory Images” </a:t>
            </a:r>
            <a:br>
              <a:rPr lang="en-US" sz="3600" dirty="0"/>
            </a:br>
            <a:endParaRPr lang="en-US" sz="3600" b="1" dirty="0"/>
          </a:p>
        </p:txBody>
      </p:sp>
      <p:sp>
        <p:nvSpPr>
          <p:cNvPr id="8" name="Content Placeholder 7"/>
          <p:cNvSpPr>
            <a:spLocks noGrp="1"/>
          </p:cNvSpPr>
          <p:nvPr>
            <p:ph idx="1"/>
          </p:nvPr>
        </p:nvSpPr>
        <p:spPr>
          <a:xfrm>
            <a:off x="1022931" y="1470818"/>
            <a:ext cx="8229600" cy="4068763"/>
          </a:xfrm>
        </p:spPr>
        <p:txBody>
          <a:bodyPr>
            <a:normAutofit fontScale="85000" lnSpcReduction="20000"/>
          </a:bodyPr>
          <a:lstStyle/>
          <a:p>
            <a:pPr marL="0" indent="0">
              <a:buNone/>
            </a:pPr>
            <a:r>
              <a:rPr lang="en-US" i="1" dirty="0"/>
              <a:t>“How do we teach using sensory images as a reading comprehension strategy?”</a:t>
            </a:r>
          </a:p>
          <a:p>
            <a:pPr marL="0" indent="0">
              <a:buNone/>
            </a:pPr>
            <a:endParaRPr lang="en-US" i="1" dirty="0"/>
          </a:p>
          <a:p>
            <a:pPr marL="0" indent="0">
              <a:buNone/>
            </a:pPr>
            <a:r>
              <a:rPr lang="en-US" dirty="0"/>
              <a:t>“We take in more information visually than through any of the other senses.”  (Wolfe 2001)</a:t>
            </a:r>
          </a:p>
          <a:p>
            <a:pPr marL="0" indent="0">
              <a:buNone/>
            </a:pPr>
            <a:endParaRPr lang="en-US" i="1" dirty="0"/>
          </a:p>
          <a:p>
            <a:pPr marL="0" indent="0">
              <a:buNone/>
            </a:pPr>
            <a:r>
              <a:rPr lang="en-US" dirty="0"/>
              <a:t>Doug </a:t>
            </a:r>
            <a:r>
              <a:rPr lang="en-US" dirty="0" err="1"/>
              <a:t>Buehl</a:t>
            </a:r>
            <a:r>
              <a:rPr lang="en-US" dirty="0"/>
              <a:t> (2013) states, “Proficient readers use visual, auditory, and other sensory connections to create mental images of an author’s message.”  How can we teach our students to use these connections?</a:t>
            </a:r>
          </a:p>
        </p:txBody>
      </p:sp>
      <p:pic>
        <p:nvPicPr>
          <p:cNvPr id="4" name="Picture 3"/>
          <p:cNvPicPr>
            <a:picLocks noChangeAspect="1"/>
          </p:cNvPicPr>
          <p:nvPr/>
        </p:nvPicPr>
        <p:blipFill>
          <a:blip r:embed="rId3"/>
          <a:stretch>
            <a:fillRect/>
          </a:stretch>
        </p:blipFill>
        <p:spPr>
          <a:xfrm>
            <a:off x="7831667" y="203200"/>
            <a:ext cx="1083733" cy="812800"/>
          </a:xfrm>
          <a:prstGeom prst="rect">
            <a:avLst/>
          </a:prstGeom>
        </p:spPr>
      </p:pic>
      <p:sp>
        <p:nvSpPr>
          <p:cNvPr id="5" name="TextBox 4"/>
          <p:cNvSpPr txBox="1"/>
          <p:nvPr/>
        </p:nvSpPr>
        <p:spPr>
          <a:xfrm>
            <a:off x="838200" y="3505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26042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88719" y="0"/>
            <a:ext cx="7955281" cy="659892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Airtight Activity: Modeling </a:t>
            </a:r>
            <a:br>
              <a:rPr lang="en-US" b="1" dirty="0"/>
            </a:br>
            <a:endParaRPr lang="en-US" b="1" dirty="0"/>
          </a:p>
        </p:txBody>
      </p:sp>
      <p:sp>
        <p:nvSpPr>
          <p:cNvPr id="3" name="Content Placeholder 2"/>
          <p:cNvSpPr>
            <a:spLocks noGrp="1"/>
          </p:cNvSpPr>
          <p:nvPr>
            <p:ph idx="1"/>
          </p:nvPr>
        </p:nvSpPr>
        <p:spPr>
          <a:xfrm>
            <a:off x="914400" y="1417638"/>
            <a:ext cx="8229600" cy="4525963"/>
          </a:xfrm>
        </p:spPr>
        <p:txBody>
          <a:bodyPr>
            <a:normAutofit fontScale="92500" lnSpcReduction="10000"/>
          </a:bodyPr>
          <a:lstStyle/>
          <a:p>
            <a:r>
              <a:rPr lang="en-US" sz="4000" dirty="0"/>
              <a:t>Use graphic organizers, model reading aloud and asking students to close their eyes and visualize the imagery in the text, use digital storytelling and graphic novels, use </a:t>
            </a:r>
            <a:r>
              <a:rPr lang="en-US" sz="4000" dirty="0" err="1"/>
              <a:t>Canva</a:t>
            </a:r>
            <a:r>
              <a:rPr lang="en-US" sz="4000" dirty="0"/>
              <a:t> to create a poster</a:t>
            </a:r>
          </a:p>
          <a:p>
            <a:r>
              <a:rPr lang="en-US" sz="4000" dirty="0"/>
              <a:t>Check for understanding </a:t>
            </a:r>
          </a:p>
          <a:p>
            <a:r>
              <a:rPr lang="en-US" sz="4000" dirty="0"/>
              <a:t>Give explicit instructions  </a:t>
            </a:r>
          </a:p>
          <a:p>
            <a:r>
              <a:rPr lang="en-US" sz="4000" dirty="0"/>
              <a:t>Have participants give feedback </a:t>
            </a:r>
          </a:p>
          <a:p>
            <a:pPr marL="0" indent="0">
              <a:buNone/>
            </a:pPr>
            <a:endParaRPr lang="en-US" sz="4000" dirty="0"/>
          </a:p>
        </p:txBody>
      </p:sp>
      <p:pic>
        <p:nvPicPr>
          <p:cNvPr id="4" name="Picture 3"/>
          <p:cNvPicPr>
            <a:picLocks noChangeAspect="1"/>
          </p:cNvPicPr>
          <p:nvPr/>
        </p:nvPicPr>
        <p:blipFill>
          <a:blip r:embed="rId3"/>
          <a:stretch>
            <a:fillRect/>
          </a:stretch>
        </p:blipFill>
        <p:spPr>
          <a:xfrm>
            <a:off x="7831667" y="203200"/>
            <a:ext cx="1083733" cy="812800"/>
          </a:xfrm>
          <a:prstGeom prst="rect">
            <a:avLst/>
          </a:prstGeom>
        </p:spPr>
      </p:pic>
    </p:spTree>
    <p:extLst>
      <p:ext uri="{BB962C8B-B14F-4D97-AF65-F5344CB8AC3E}">
        <p14:creationId xmlns:p14="http://schemas.microsoft.com/office/powerpoint/2010/main" val="321183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154680" y="641437"/>
            <a:ext cx="3611880" cy="518505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“Questioning”</a:t>
            </a:r>
          </a:p>
        </p:txBody>
      </p:sp>
      <p:sp>
        <p:nvSpPr>
          <p:cNvPr id="3" name="Content Placeholder 2"/>
          <p:cNvSpPr>
            <a:spLocks noGrp="1"/>
          </p:cNvSpPr>
          <p:nvPr>
            <p:ph idx="1"/>
          </p:nvPr>
        </p:nvSpPr>
        <p:spPr>
          <a:xfrm>
            <a:off x="914400" y="1600200"/>
            <a:ext cx="8229600" cy="4525963"/>
          </a:xfrm>
        </p:spPr>
        <p:txBody>
          <a:bodyPr/>
          <a:lstStyle/>
          <a:p>
            <a:r>
              <a:rPr lang="en-US" i="1" dirty="0"/>
              <a:t>How do we teach questioning as a reading comprehension strategy?</a:t>
            </a:r>
          </a:p>
          <a:p>
            <a:pPr>
              <a:buNone/>
            </a:pPr>
            <a:r>
              <a:rPr lang="en-US" i="1" dirty="0"/>
              <a:t>    </a:t>
            </a:r>
            <a:r>
              <a:rPr lang="en-US" dirty="0"/>
              <a:t>Questions propel meaning making before, during and after reading.  Questioning keeps readers engaged with texts and guides their reading and learning.  Questions establish a purpose for reading.  How can we guide our students to ask higher order questions?</a:t>
            </a:r>
            <a:endParaRPr lang="en-US" i="1" dirty="0"/>
          </a:p>
          <a:p>
            <a:pPr>
              <a:buNone/>
            </a:pPr>
            <a:endParaRPr lang="en-US" i="1" dirty="0"/>
          </a:p>
          <a:p>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6850"/>
            <a:ext cx="7543800" cy="457200"/>
          </a:xfrm>
        </p:spPr>
        <p:txBody>
          <a:bodyPr rtlCol="0">
            <a:normAutofit fontScale="90000"/>
          </a:bodyPr>
          <a:lstStyle/>
          <a:p>
            <a:pPr fontAlgn="auto">
              <a:spcAft>
                <a:spcPts val="0"/>
              </a:spcAft>
              <a:defRPr/>
            </a:pPr>
            <a:br>
              <a:rPr lang="en-US"/>
            </a:br>
            <a:r>
              <a:rPr lang="en-US"/>
              <a:t>GROUP NORMS</a:t>
            </a:r>
          </a:p>
        </p:txBody>
      </p:sp>
      <p:sp>
        <p:nvSpPr>
          <p:cNvPr id="3075" name="Content Placeholder 2"/>
          <p:cNvSpPr>
            <a:spLocks noGrp="1"/>
          </p:cNvSpPr>
          <p:nvPr>
            <p:ph idx="1"/>
          </p:nvPr>
        </p:nvSpPr>
        <p:spPr>
          <a:xfrm>
            <a:off x="1041400" y="1016000"/>
            <a:ext cx="8229600" cy="5110163"/>
          </a:xfrm>
        </p:spPr>
        <p:txBody>
          <a:bodyPr/>
          <a:lstStyle/>
          <a:p>
            <a:pPr>
              <a:lnSpc>
                <a:spcPct val="90000"/>
              </a:lnSpc>
              <a:spcBef>
                <a:spcPts val="1000"/>
              </a:spcBef>
              <a:buClr>
                <a:srgbClr val="3C3D3B"/>
              </a:buClr>
              <a:buFont typeface="Wingdings" pitchFamily="2" charset="2"/>
              <a:buChar char="ü"/>
            </a:pPr>
            <a:r>
              <a:rPr lang="en-US" altLang="en-US">
                <a:solidFill>
                  <a:srgbClr val="3C3D3B"/>
                </a:solidFill>
                <a:sym typeface="Calibri" pitchFamily="34" charset="0"/>
              </a:rPr>
              <a:t>Take responsibility for yourself as a learner.</a:t>
            </a:r>
          </a:p>
          <a:p>
            <a:pPr>
              <a:lnSpc>
                <a:spcPct val="90000"/>
              </a:lnSpc>
              <a:spcBef>
                <a:spcPts val="1000"/>
              </a:spcBef>
              <a:buClr>
                <a:srgbClr val="3C3D3B"/>
              </a:buClr>
              <a:buFont typeface="Wingdings" pitchFamily="2" charset="2"/>
              <a:buChar char="ü"/>
            </a:pPr>
            <a:r>
              <a:rPr lang="en-US" altLang="en-US">
                <a:solidFill>
                  <a:srgbClr val="3C3D3B"/>
                </a:solidFill>
                <a:sym typeface="Calibri" pitchFamily="34" charset="0"/>
              </a:rPr>
              <a:t>Honor timeframes (start, end, activity).</a:t>
            </a:r>
          </a:p>
          <a:p>
            <a:pPr>
              <a:lnSpc>
                <a:spcPct val="90000"/>
              </a:lnSpc>
              <a:spcBef>
                <a:spcPts val="1000"/>
              </a:spcBef>
              <a:buClr>
                <a:srgbClr val="3C3D3B"/>
              </a:buClr>
              <a:buFont typeface="Wingdings" pitchFamily="2" charset="2"/>
              <a:buChar char="ü"/>
            </a:pPr>
            <a:r>
              <a:rPr lang="en-US" altLang="en-US">
                <a:solidFill>
                  <a:srgbClr val="3C3D3B"/>
                </a:solidFill>
                <a:sym typeface="Calibri" pitchFamily="34" charset="0"/>
              </a:rPr>
              <a:t>Be an active and hands-on learner.</a:t>
            </a:r>
          </a:p>
          <a:p>
            <a:pPr>
              <a:lnSpc>
                <a:spcPct val="90000"/>
              </a:lnSpc>
              <a:spcBef>
                <a:spcPts val="1000"/>
              </a:spcBef>
              <a:buClr>
                <a:srgbClr val="3C3D3B"/>
              </a:buClr>
              <a:buFont typeface="Wingdings" pitchFamily="2" charset="2"/>
              <a:buChar char="ü"/>
            </a:pPr>
            <a:r>
              <a:rPr lang="en-US" altLang="en-US">
                <a:solidFill>
                  <a:srgbClr val="3C3D3B"/>
                </a:solidFill>
                <a:sym typeface="Calibri" pitchFamily="34" charset="0"/>
              </a:rPr>
              <a:t>Use technology to enhance learning.</a:t>
            </a:r>
          </a:p>
          <a:p>
            <a:pPr>
              <a:lnSpc>
                <a:spcPct val="90000"/>
              </a:lnSpc>
              <a:spcBef>
                <a:spcPts val="1000"/>
              </a:spcBef>
              <a:buClr>
                <a:srgbClr val="3C3D3B"/>
              </a:buClr>
              <a:buFont typeface="Wingdings" pitchFamily="2" charset="2"/>
              <a:buChar char="ü"/>
            </a:pPr>
            <a:r>
              <a:rPr lang="en-US" altLang="en-US">
                <a:solidFill>
                  <a:srgbClr val="3C3D3B"/>
                </a:solidFill>
                <a:sym typeface="Calibri" pitchFamily="34" charset="0"/>
              </a:rPr>
              <a:t>Strive for equity of voice.</a:t>
            </a:r>
          </a:p>
          <a:p>
            <a:pPr>
              <a:lnSpc>
                <a:spcPct val="90000"/>
              </a:lnSpc>
              <a:spcBef>
                <a:spcPts val="1000"/>
              </a:spcBef>
              <a:buClr>
                <a:srgbClr val="3C3D3B"/>
              </a:buClr>
              <a:buFont typeface="Wingdings" pitchFamily="2" charset="2"/>
              <a:buChar char="ü"/>
            </a:pPr>
            <a:r>
              <a:rPr lang="en-US" altLang="en-US">
                <a:solidFill>
                  <a:srgbClr val="3C3D3B"/>
                </a:solidFill>
                <a:sym typeface="Calibri" pitchFamily="34" charset="0"/>
              </a:rPr>
              <a:t>Contribute to a learning environment where it is “safe to not know.”</a:t>
            </a:r>
          </a:p>
          <a:p>
            <a:pPr>
              <a:lnSpc>
                <a:spcPct val="90000"/>
              </a:lnSpc>
              <a:spcBef>
                <a:spcPts val="1000"/>
              </a:spcBef>
              <a:buClr>
                <a:srgbClr val="3C3D3B"/>
              </a:buClr>
              <a:buFont typeface="Wingdings" pitchFamily="2" charset="2"/>
              <a:buChar char="ü"/>
            </a:pPr>
            <a:r>
              <a:rPr lang="en-US" altLang="en-US">
                <a:solidFill>
                  <a:srgbClr val="3C3D3B"/>
                </a:solidFill>
                <a:sym typeface="Calibri" pitchFamily="34" charset="0"/>
              </a:rPr>
              <a:t>Ask questions tactfully if you don’t see the relevance.</a:t>
            </a:r>
          </a:p>
        </p:txBody>
      </p: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055162" y="198120"/>
            <a:ext cx="8088838" cy="6477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Airtight Activity:  Modeling</a:t>
            </a:r>
          </a:p>
        </p:txBody>
      </p:sp>
      <p:sp>
        <p:nvSpPr>
          <p:cNvPr id="3" name="Content Placeholder 2"/>
          <p:cNvSpPr>
            <a:spLocks noGrp="1"/>
          </p:cNvSpPr>
          <p:nvPr>
            <p:ph idx="1"/>
          </p:nvPr>
        </p:nvSpPr>
        <p:spPr>
          <a:xfrm>
            <a:off x="914400" y="1417638"/>
            <a:ext cx="8229600" cy="4525963"/>
          </a:xfrm>
        </p:spPr>
        <p:txBody>
          <a:bodyPr>
            <a:normAutofit fontScale="92500"/>
          </a:bodyPr>
          <a:lstStyle/>
          <a:p>
            <a:r>
              <a:rPr lang="en-US" sz="3600" dirty="0"/>
              <a:t>Model reading a text and completing a QAR matrix (can use Google Docs as a group), talk about “on the line,” “between the lines” and unanswered questions, model the thinking that follows “I wonder” (“5 Ws”)</a:t>
            </a:r>
          </a:p>
          <a:p>
            <a:r>
              <a:rPr lang="en-US" sz="3600" dirty="0"/>
              <a:t>Check for understanding</a:t>
            </a:r>
          </a:p>
          <a:p>
            <a:r>
              <a:rPr lang="en-US" sz="3600" dirty="0"/>
              <a:t>Give explicit instructions</a:t>
            </a:r>
          </a:p>
          <a:p>
            <a:r>
              <a:rPr lang="en-US" sz="3600" dirty="0"/>
              <a:t>Have participants give feedback</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45087" y="198120"/>
          <a:ext cx="7650480" cy="4267202"/>
        </p:xfrm>
        <a:graphic>
          <a:graphicData uri="http://schemas.openxmlformats.org/drawingml/2006/table">
            <a:tbl>
              <a:tblPr/>
              <a:tblGrid>
                <a:gridCol w="1302349">
                  <a:extLst>
                    <a:ext uri="{9D8B030D-6E8A-4147-A177-3AD203B41FA5}">
                      <a16:colId xmlns:a16="http://schemas.microsoft.com/office/drawing/2014/main" val="20000"/>
                    </a:ext>
                  </a:extLst>
                </a:gridCol>
                <a:gridCol w="6348131">
                  <a:extLst>
                    <a:ext uri="{9D8B030D-6E8A-4147-A177-3AD203B41FA5}">
                      <a16:colId xmlns:a16="http://schemas.microsoft.com/office/drawing/2014/main" val="20001"/>
                    </a:ext>
                  </a:extLst>
                </a:gridCol>
              </a:tblGrid>
              <a:tr h="497624">
                <a:tc>
                  <a:txBody>
                    <a:bodyPr/>
                    <a:lstStyle/>
                    <a:p>
                      <a:pPr marL="0" marR="0">
                        <a:spcBef>
                          <a:spcPts val="0"/>
                        </a:spcBef>
                        <a:spcAft>
                          <a:spcPts val="0"/>
                        </a:spcAft>
                      </a:pPr>
                      <a:r>
                        <a:rPr lang="en-US" sz="800" b="1" dirty="0">
                          <a:solidFill>
                            <a:srgbClr val="FF0000"/>
                          </a:solidFill>
                          <a:latin typeface="Times New Roman"/>
                          <a:ea typeface="Times New Roman"/>
                          <a:cs typeface="Times New Roman"/>
                        </a:rPr>
                        <a:t>Before Reading</a:t>
                      </a:r>
                      <a:endParaRPr lang="en-US" sz="800" dirty="0">
                        <a:latin typeface="Times New Roman"/>
                        <a:ea typeface="Times New Roman"/>
                        <a:cs typeface="Times New Roman"/>
                      </a:endParaRP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900"/>
                        </a:spcAft>
                      </a:pPr>
                      <a:endParaRPr lang="en-US" sz="800" dirty="0">
                        <a:latin typeface="Times New Roman"/>
                        <a:ea typeface="Times New Roman"/>
                        <a:cs typeface="Times New Roman"/>
                      </a:endParaRP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8263">
                <a:tc>
                  <a:txBody>
                    <a:bodyPr/>
                    <a:lstStyle/>
                    <a:p>
                      <a:pPr marL="0" marR="0">
                        <a:spcBef>
                          <a:spcPts val="0"/>
                        </a:spcBef>
                        <a:spcAft>
                          <a:spcPts val="0"/>
                        </a:spcAft>
                      </a:pPr>
                      <a:r>
                        <a:rPr lang="en-US" sz="800" b="1">
                          <a:latin typeface="Times New Roman"/>
                          <a:ea typeface="Times New Roman"/>
                          <a:cs typeface="Times New Roman"/>
                        </a:rPr>
                        <a:t>Who?</a:t>
                      </a:r>
                      <a:endParaRPr lang="en-US" sz="800">
                        <a:latin typeface="Times New Roman"/>
                        <a:ea typeface="Times New Roman"/>
                        <a:cs typeface="Times New Roman"/>
                      </a:endParaRP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Times New Roman"/>
                          <a:ea typeface="Times New Roman"/>
                          <a:cs typeface="Times New Roman"/>
                        </a:rPr>
                        <a:t>Who is Clare Vanderpool, the author and the person?  (***Conduct research or **if the student already knows who Clare Vanderpool is.)</a:t>
                      </a: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8263">
                <a:tc>
                  <a:txBody>
                    <a:bodyPr/>
                    <a:lstStyle/>
                    <a:p>
                      <a:pPr marL="0" marR="0">
                        <a:spcBef>
                          <a:spcPts val="0"/>
                        </a:spcBef>
                        <a:spcAft>
                          <a:spcPts val="0"/>
                        </a:spcAft>
                      </a:pPr>
                      <a:r>
                        <a:rPr lang="en-US" sz="800" b="1">
                          <a:latin typeface="Times New Roman"/>
                          <a:ea typeface="Times New Roman"/>
                          <a:cs typeface="Times New Roman"/>
                        </a:rPr>
                        <a:t>What?</a:t>
                      </a:r>
                      <a:endParaRPr lang="en-US" sz="800">
                        <a:latin typeface="Times New Roman"/>
                        <a:ea typeface="Times New Roman"/>
                        <a:cs typeface="Times New Roman"/>
                      </a:endParaRP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Times New Roman"/>
                          <a:ea typeface="Times New Roman"/>
                          <a:cs typeface="Times New Roman"/>
                        </a:rPr>
                        <a:t>What does the word, “navigating,” mean in the title, </a:t>
                      </a:r>
                      <a:r>
                        <a:rPr lang="en-US" sz="800" i="1">
                          <a:latin typeface="Times New Roman"/>
                          <a:ea typeface="Times New Roman"/>
                          <a:cs typeface="Times New Roman"/>
                        </a:rPr>
                        <a:t>Navigating Early</a:t>
                      </a:r>
                      <a:r>
                        <a:rPr lang="en-US" sz="800">
                          <a:latin typeface="Times New Roman"/>
                          <a:ea typeface="Times New Roman"/>
                          <a:cs typeface="Times New Roman"/>
                        </a:rPr>
                        <a:t>?  (***Conduct research or **if the student already knows the meaning of this word.)</a:t>
                      </a: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8263">
                <a:tc>
                  <a:txBody>
                    <a:bodyPr/>
                    <a:lstStyle/>
                    <a:p>
                      <a:pPr marL="0" marR="0">
                        <a:spcBef>
                          <a:spcPts val="0"/>
                        </a:spcBef>
                        <a:spcAft>
                          <a:spcPts val="0"/>
                        </a:spcAft>
                      </a:pPr>
                      <a:r>
                        <a:rPr lang="en-US" sz="800" b="1">
                          <a:latin typeface="Times New Roman"/>
                          <a:ea typeface="Times New Roman"/>
                          <a:cs typeface="Times New Roman"/>
                        </a:rPr>
                        <a:t>Where?</a:t>
                      </a:r>
                      <a:endParaRPr lang="en-US" sz="800">
                        <a:latin typeface="Times New Roman"/>
                        <a:ea typeface="Times New Roman"/>
                        <a:cs typeface="Times New Roman"/>
                      </a:endParaRP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latin typeface="Times New Roman"/>
                          <a:ea typeface="Times New Roman"/>
                          <a:cs typeface="Times New Roman"/>
                        </a:rPr>
                        <a:t>Where does this story take place?  (* “We’d flown to Maine a few hours earlier on a military cargo plane.”)</a:t>
                      </a: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8263">
                <a:tc>
                  <a:txBody>
                    <a:bodyPr/>
                    <a:lstStyle/>
                    <a:p>
                      <a:pPr marL="0" marR="0">
                        <a:spcBef>
                          <a:spcPts val="0"/>
                        </a:spcBef>
                        <a:spcAft>
                          <a:spcPts val="0"/>
                        </a:spcAft>
                      </a:pPr>
                      <a:r>
                        <a:rPr lang="en-US" sz="800" b="1">
                          <a:latin typeface="Times New Roman"/>
                          <a:ea typeface="Times New Roman"/>
                          <a:cs typeface="Times New Roman"/>
                        </a:rPr>
                        <a:t>When?</a:t>
                      </a:r>
                      <a:endParaRPr lang="en-US" sz="800">
                        <a:latin typeface="Times New Roman"/>
                        <a:ea typeface="Times New Roman"/>
                        <a:cs typeface="Times New Roman"/>
                      </a:endParaRP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Times New Roman"/>
                          <a:ea typeface="Times New Roman"/>
                          <a:cs typeface="Times New Roman"/>
                        </a:rPr>
                        <a:t>When was this story written?  When did this story take place in history?  (***Conduct research.)</a:t>
                      </a: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8263">
                <a:tc>
                  <a:txBody>
                    <a:bodyPr/>
                    <a:lstStyle/>
                    <a:p>
                      <a:pPr marL="0" marR="0">
                        <a:spcBef>
                          <a:spcPts val="0"/>
                        </a:spcBef>
                        <a:spcAft>
                          <a:spcPts val="0"/>
                        </a:spcAft>
                      </a:pPr>
                      <a:r>
                        <a:rPr lang="en-US" sz="800" b="1">
                          <a:latin typeface="Times New Roman"/>
                          <a:ea typeface="Times New Roman"/>
                          <a:cs typeface="Times New Roman"/>
                        </a:rPr>
                        <a:t>Why?</a:t>
                      </a:r>
                      <a:endParaRPr lang="en-US" sz="800">
                        <a:latin typeface="Times New Roman"/>
                        <a:ea typeface="Times New Roman"/>
                        <a:cs typeface="Times New Roman"/>
                      </a:endParaRP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latin typeface="Times New Roman"/>
                          <a:ea typeface="Times New Roman"/>
                          <a:cs typeface="Times New Roman"/>
                        </a:rPr>
                        <a:t>Why did Clare Vanderpool write this story?  (***Conduct research.)</a:t>
                      </a:r>
                    </a:p>
                    <a:p>
                      <a:pPr marL="0" marR="0">
                        <a:spcBef>
                          <a:spcPts val="0"/>
                        </a:spcBef>
                        <a:spcAft>
                          <a:spcPts val="0"/>
                        </a:spcAft>
                      </a:pPr>
                      <a:r>
                        <a:rPr lang="en-US" sz="800">
                          <a:latin typeface="Times New Roman"/>
                          <a:ea typeface="Times New Roman"/>
                          <a:cs typeface="Times New Roman"/>
                        </a:rPr>
                        <a:t>Why was our country at war at the time in which this story took place?  (***Conduct research.)</a:t>
                      </a: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8263">
                <a:tc>
                  <a:txBody>
                    <a:bodyPr/>
                    <a:lstStyle/>
                    <a:p>
                      <a:pPr marL="0" marR="0">
                        <a:spcBef>
                          <a:spcPts val="0"/>
                        </a:spcBef>
                        <a:spcAft>
                          <a:spcPts val="0"/>
                        </a:spcAft>
                      </a:pPr>
                      <a:r>
                        <a:rPr lang="en-US" sz="800" b="1">
                          <a:latin typeface="Times New Roman"/>
                          <a:ea typeface="Times New Roman"/>
                          <a:cs typeface="Times New Roman"/>
                        </a:rPr>
                        <a:t>How?</a:t>
                      </a:r>
                      <a:endParaRPr lang="en-US" sz="800">
                        <a:latin typeface="Times New Roman"/>
                        <a:ea typeface="Times New Roman"/>
                        <a:cs typeface="Times New Roman"/>
                      </a:endParaRP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latin typeface="Times New Roman"/>
                          <a:ea typeface="Times New Roman"/>
                          <a:cs typeface="Times New Roman"/>
                        </a:rPr>
                        <a:t>How does this book relate to me, the world in which I live or something else I have read?  (**The student must connect information from the book with his/her own background knowledge.)</a:t>
                      </a:r>
                    </a:p>
                  </a:txBody>
                  <a:tcPr marL="49974" marR="49974" marT="12602" marB="126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Rectangle 2"/>
          <p:cNvSpPr/>
          <p:nvPr/>
        </p:nvSpPr>
        <p:spPr>
          <a:xfrm>
            <a:off x="1245087" y="4465322"/>
            <a:ext cx="7650480" cy="1477328"/>
          </a:xfrm>
          <a:prstGeom prst="rect">
            <a:avLst/>
          </a:prstGeom>
        </p:spPr>
        <p:txBody>
          <a:bodyPr wrap="square">
            <a:spAutoFit/>
          </a:bodyPr>
          <a:lstStyle/>
          <a:p>
            <a:r>
              <a:rPr lang="en-US" dirty="0"/>
              <a:t>*Answered “on the line” (in the text in one passage or by connecting information from various parts of the text)</a:t>
            </a:r>
          </a:p>
          <a:p>
            <a:r>
              <a:rPr lang="en-US" dirty="0"/>
              <a:t>**Answered “between the lines” (by connecting information with own background knowledge)</a:t>
            </a:r>
          </a:p>
          <a:p>
            <a:r>
              <a:rPr lang="en-US" dirty="0"/>
              <a:t>***Unanswered questions (may require evaluation or further research)</a:t>
            </a:r>
          </a:p>
        </p:txBody>
      </p:sp>
      <p:sp>
        <p:nvSpPr>
          <p:cNvPr id="18433" name="Rectangle 1"/>
          <p:cNvSpPr>
            <a:spLocks noChangeArrowheads="1"/>
          </p:cNvSpPr>
          <p:nvPr/>
        </p:nvSpPr>
        <p:spPr bwMode="auto">
          <a:xfrm>
            <a:off x="492273" y="5942650"/>
            <a:ext cx="865172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800" b="0" i="0" u="none" strike="noStrike" cap="none" normalizeH="0" baseline="0" dirty="0">
                <a:ln>
                  <a:noFill/>
                </a:ln>
                <a:solidFill>
                  <a:schemeClr val="tx1"/>
                </a:solidFill>
                <a:effectLst/>
                <a:latin typeface="Arial" pitchFamily="34" charset="0"/>
                <a:ea typeface="Times New Roman" pitchFamily="18" charset="0"/>
                <a:cs typeface="Arial" pitchFamily="34" charset="0"/>
              </a:rPr>
              <a:t>From J. </a:t>
            </a:r>
            <a:r>
              <a:rPr kumimoji="0" lang="en-US" sz="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Moreillon</a:t>
            </a:r>
            <a:r>
              <a:rPr kumimoji="0" lang="en-US" sz="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8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Coteaching</a:t>
            </a:r>
            <a:r>
              <a:rPr kumimoji="0" lang="en-US" sz="800" b="0" i="1" u="none" strike="noStrike" cap="none" normalizeH="0" baseline="0" dirty="0">
                <a:ln>
                  <a:noFill/>
                </a:ln>
                <a:solidFill>
                  <a:schemeClr val="tx1"/>
                </a:solidFill>
                <a:effectLst/>
                <a:latin typeface="Arial" pitchFamily="34" charset="0"/>
                <a:ea typeface="Times New Roman" pitchFamily="18" charset="0"/>
                <a:cs typeface="Arial" pitchFamily="34" charset="0"/>
              </a:rPr>
              <a:t> Reading Comprehension Strategies in Secondary School Libraries</a:t>
            </a:r>
            <a:r>
              <a:rPr kumimoji="0" lang="en-US" sz="800" b="0" i="0" u="none" strike="noStrike" cap="none" normalizeH="0" baseline="0" dirty="0">
                <a:ln>
                  <a:noFill/>
                </a:ln>
                <a:solidFill>
                  <a:schemeClr val="tx1"/>
                </a:solidFill>
                <a:effectLst/>
                <a:latin typeface="Arial" pitchFamily="34" charset="0"/>
                <a:ea typeface="Times New Roman" pitchFamily="18" charset="0"/>
                <a:cs typeface="Arial" pitchFamily="34" charset="0"/>
              </a:rPr>
              <a:t> (Chicago: American Library Association, 2012). Licensed under the Creative Commons </a:t>
            </a:r>
          </a:p>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800" b="0" i="0" u="none" strike="noStrike" cap="none" normalizeH="0" baseline="0" dirty="0">
                <a:ln>
                  <a:noFill/>
                </a:ln>
                <a:solidFill>
                  <a:schemeClr val="tx1"/>
                </a:solidFill>
                <a:effectLst/>
                <a:latin typeface="Arial" pitchFamily="34" charset="0"/>
                <a:ea typeface="Times New Roman" pitchFamily="18" charset="0"/>
                <a:cs typeface="Arial" pitchFamily="34" charset="0"/>
              </a:rPr>
              <a:t>Attribution–Noncommercial–Share Alike 2.5 License: http://creativecommons.org/licenses/by-nc-sa/2.5/.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07402"/>
          </a:xfrm>
        </p:spPr>
        <p:txBody>
          <a:bodyPr>
            <a:normAutofit fontScale="90000"/>
          </a:bodyPr>
          <a:lstStyle/>
          <a:p>
            <a:r>
              <a:rPr lang="en-US" b="1" dirty="0"/>
              <a:t>“Making Predictions and Inferences”</a:t>
            </a:r>
          </a:p>
        </p:txBody>
      </p:sp>
      <p:sp>
        <p:nvSpPr>
          <p:cNvPr id="3" name="Content Placeholder 2"/>
          <p:cNvSpPr>
            <a:spLocks noGrp="1"/>
          </p:cNvSpPr>
          <p:nvPr>
            <p:ph idx="1"/>
          </p:nvPr>
        </p:nvSpPr>
        <p:spPr>
          <a:xfrm>
            <a:off x="914400" y="807402"/>
            <a:ext cx="8229600" cy="4525963"/>
          </a:xfrm>
        </p:spPr>
        <p:txBody>
          <a:bodyPr/>
          <a:lstStyle/>
          <a:p>
            <a:r>
              <a:rPr lang="en-US" i="1" dirty="0"/>
              <a:t>How do we teach prediction and inference as       reading comprehension strategies? </a:t>
            </a:r>
          </a:p>
        </p:txBody>
      </p:sp>
      <p:sp>
        <p:nvSpPr>
          <p:cNvPr id="4" name="TextBox 3"/>
          <p:cNvSpPr txBox="1"/>
          <p:nvPr/>
        </p:nvSpPr>
        <p:spPr>
          <a:xfrm>
            <a:off x="1310640" y="2011680"/>
            <a:ext cx="7620000" cy="4401205"/>
          </a:xfrm>
          <a:prstGeom prst="rect">
            <a:avLst/>
          </a:prstGeom>
          <a:noFill/>
        </p:spPr>
        <p:txBody>
          <a:bodyPr wrap="square" rtlCol="0">
            <a:spAutoFit/>
          </a:bodyPr>
          <a:lstStyle/>
          <a:p>
            <a:r>
              <a:rPr lang="en-US" sz="2800" dirty="0"/>
              <a:t>Predictions are educated guesses about what will happen next in the text based on what is known from reading the text and from activated background knowledge.</a:t>
            </a:r>
          </a:p>
          <a:p>
            <a:r>
              <a:rPr lang="en-US" sz="2800" dirty="0"/>
              <a:t>Inferences require readers to go beyond literal meaning and use print, illustrations and activated background knowledge to interpret the text; inferences are never answered directly in the text.</a:t>
            </a:r>
          </a:p>
          <a:p>
            <a:r>
              <a:rPr lang="en-US" sz="2800" dirty="0"/>
              <a:t>How do we teach our students to use these strategies?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rot="16200000">
            <a:off x="1744982" y="-754380"/>
            <a:ext cx="6644640" cy="8153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Airtight Activity:  Modeling</a:t>
            </a:r>
          </a:p>
        </p:txBody>
      </p:sp>
      <p:sp>
        <p:nvSpPr>
          <p:cNvPr id="3" name="Content Placeholder 2"/>
          <p:cNvSpPr>
            <a:spLocks noGrp="1"/>
          </p:cNvSpPr>
          <p:nvPr>
            <p:ph idx="1"/>
          </p:nvPr>
        </p:nvSpPr>
        <p:spPr>
          <a:xfrm>
            <a:off x="914400" y="1417638"/>
            <a:ext cx="8229600" cy="4525963"/>
          </a:xfrm>
        </p:spPr>
        <p:txBody>
          <a:bodyPr>
            <a:normAutofit fontScale="85000" lnSpcReduction="20000"/>
          </a:bodyPr>
          <a:lstStyle/>
          <a:p>
            <a:r>
              <a:rPr lang="en-US" dirty="0"/>
              <a:t>Model the use of Strip Generator, model thinking aloud after reading the title of the book and looking at the cover, model thinking aloud as you read and look at illustrations, model using graphic organizers to have students record their thinking</a:t>
            </a:r>
          </a:p>
          <a:p>
            <a:r>
              <a:rPr lang="en-US" dirty="0"/>
              <a:t>Check for understanding (predictions are educated guesses about what will happen next based on what is known from reading the text; inferences allow the reader to make his/her own meanings based on limited clues in the text)</a:t>
            </a:r>
          </a:p>
          <a:p>
            <a:r>
              <a:rPr lang="en-US" dirty="0"/>
              <a:t>Give explicit instructions</a:t>
            </a:r>
          </a:p>
          <a:p>
            <a:r>
              <a:rPr lang="en-US" dirty="0"/>
              <a:t>Have participants give feedback</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usan\Desktop\Susan's Comic Strip.png"/>
          <p:cNvPicPr>
            <a:picLocks noChangeAspect="1" noChangeArrowheads="1"/>
          </p:cNvPicPr>
          <p:nvPr/>
        </p:nvPicPr>
        <p:blipFill>
          <a:blip r:embed="rId2"/>
          <a:srcRect/>
          <a:stretch>
            <a:fillRect/>
          </a:stretch>
        </p:blipFill>
        <p:spPr bwMode="auto">
          <a:xfrm>
            <a:off x="1203960" y="182881"/>
            <a:ext cx="7940040" cy="588264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01"/>
            <a:ext cx="8229600" cy="655002"/>
          </a:xfrm>
        </p:spPr>
        <p:txBody>
          <a:bodyPr>
            <a:normAutofit fontScale="90000"/>
          </a:bodyPr>
          <a:lstStyle/>
          <a:p>
            <a:r>
              <a:rPr lang="en-US" b="1" dirty="0"/>
              <a:t>“Determining Main Idea”</a:t>
            </a:r>
          </a:p>
        </p:txBody>
      </p:sp>
      <p:sp>
        <p:nvSpPr>
          <p:cNvPr id="3" name="Content Placeholder 2"/>
          <p:cNvSpPr>
            <a:spLocks noGrp="1"/>
          </p:cNvSpPr>
          <p:nvPr>
            <p:ph idx="1"/>
          </p:nvPr>
        </p:nvSpPr>
        <p:spPr>
          <a:xfrm>
            <a:off x="914400" y="1127760"/>
            <a:ext cx="8229600" cy="4525963"/>
          </a:xfrm>
        </p:spPr>
        <p:txBody>
          <a:bodyPr>
            <a:normAutofit fontScale="62500" lnSpcReduction="20000"/>
          </a:bodyPr>
          <a:lstStyle/>
          <a:p>
            <a:r>
              <a:rPr lang="en-US" i="1" dirty="0"/>
              <a:t>How do we teach determining main idea as a reading comprehension strategy?</a:t>
            </a:r>
          </a:p>
          <a:p>
            <a:endParaRPr lang="en-US" i="1" dirty="0"/>
          </a:p>
          <a:p>
            <a:pPr>
              <a:buNone/>
            </a:pPr>
            <a:r>
              <a:rPr lang="en-US" i="1" dirty="0"/>
              <a:t>    “</a:t>
            </a:r>
            <a:r>
              <a:rPr lang="en-US" dirty="0"/>
              <a:t>Information is only a set of facts until someone determines its importance, internalizes it, and turns it into knowledge through use.”  (</a:t>
            </a:r>
            <a:r>
              <a:rPr lang="en-US" dirty="0" err="1"/>
              <a:t>Moreillon</a:t>
            </a:r>
            <a:r>
              <a:rPr lang="en-US" dirty="0"/>
              <a:t> 2012)</a:t>
            </a:r>
          </a:p>
          <a:p>
            <a:pPr>
              <a:buNone/>
            </a:pPr>
            <a:endParaRPr lang="en-US" dirty="0"/>
          </a:p>
          <a:p>
            <a:pPr>
              <a:buNone/>
            </a:pPr>
            <a:r>
              <a:rPr lang="en-US" dirty="0"/>
              <a:t>     “Main ideas are always dependent on the purpose for reading.”  (</a:t>
            </a:r>
            <a:r>
              <a:rPr lang="en-US" dirty="0" err="1"/>
              <a:t>Moreillon</a:t>
            </a:r>
            <a:r>
              <a:rPr lang="en-US" dirty="0"/>
              <a:t> 2012)</a:t>
            </a:r>
          </a:p>
          <a:p>
            <a:pPr>
              <a:buNone/>
            </a:pPr>
            <a:endParaRPr lang="en-US" dirty="0"/>
          </a:p>
          <a:p>
            <a:pPr>
              <a:buNone/>
            </a:pPr>
            <a:r>
              <a:rPr lang="en-US" dirty="0"/>
              <a:t>     “Main ideas are the foundation on which the details rest.”  (</a:t>
            </a:r>
            <a:r>
              <a:rPr lang="en-US" dirty="0" err="1"/>
              <a:t>Moreillon</a:t>
            </a:r>
            <a:r>
              <a:rPr lang="en-US" dirty="0"/>
              <a:t> 2012)</a:t>
            </a:r>
          </a:p>
          <a:p>
            <a:pPr>
              <a:buNone/>
            </a:pPr>
            <a:endParaRPr lang="en-US" dirty="0"/>
          </a:p>
          <a:p>
            <a:pPr>
              <a:buNone/>
            </a:pPr>
            <a:r>
              <a:rPr lang="en-US" dirty="0"/>
              <a:t>     How do we teach our students the strategy of determining the main idea(s)?</a:t>
            </a:r>
          </a:p>
          <a:p>
            <a:pPr>
              <a:buNone/>
            </a:pPr>
            <a:endParaRPr lang="en-US" dirty="0"/>
          </a:p>
          <a:p>
            <a:pPr>
              <a:buNone/>
            </a:pPr>
            <a:endParaRPr lang="en-US" dirty="0"/>
          </a:p>
          <a:p>
            <a:pPr>
              <a:buNone/>
            </a:pPr>
            <a:endParaRPr lang="en-US" i="1" dirty="0"/>
          </a:p>
          <a:p>
            <a:pPr>
              <a:buNone/>
            </a:pPr>
            <a:endParaRPr lang="en-US"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03960" y="-1"/>
            <a:ext cx="7940039" cy="655320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442"/>
          </a:xfrm>
        </p:spPr>
        <p:txBody>
          <a:bodyPr>
            <a:normAutofit fontScale="90000"/>
          </a:bodyPr>
          <a:lstStyle/>
          <a:p>
            <a:r>
              <a:rPr lang="en-US" b="1" dirty="0"/>
              <a:t>Airtight Activity:  Modeling</a:t>
            </a:r>
          </a:p>
        </p:txBody>
      </p:sp>
      <p:sp>
        <p:nvSpPr>
          <p:cNvPr id="3" name="Content Placeholder 2"/>
          <p:cNvSpPr>
            <a:spLocks noGrp="1"/>
          </p:cNvSpPr>
          <p:nvPr>
            <p:ph idx="1"/>
          </p:nvPr>
        </p:nvSpPr>
        <p:spPr>
          <a:xfrm>
            <a:off x="914400" y="1402397"/>
            <a:ext cx="8229600" cy="4525963"/>
          </a:xfrm>
        </p:spPr>
        <p:txBody>
          <a:bodyPr>
            <a:normAutofit fontScale="85000" lnSpcReduction="10000"/>
          </a:bodyPr>
          <a:lstStyle/>
          <a:p>
            <a:r>
              <a:rPr lang="en-US" dirty="0"/>
              <a:t>Model how to determine the main idea and invite students to make judgments about which ideas are most important and which are less important, give students clear purpose for reading, teach the use of text features and text structure to determine main idea(s), use think-</a:t>
            </a:r>
            <a:r>
              <a:rPr lang="en-US" dirty="0" err="1"/>
              <a:t>alouds</a:t>
            </a:r>
            <a:r>
              <a:rPr lang="en-US" dirty="0"/>
              <a:t> to demonstrate how to distill the main ideas from a passage and show students the process for recording notes that reflect what is learned</a:t>
            </a:r>
          </a:p>
          <a:p>
            <a:r>
              <a:rPr lang="en-US" dirty="0"/>
              <a:t>Check for understanding</a:t>
            </a:r>
          </a:p>
          <a:p>
            <a:r>
              <a:rPr lang="en-US" dirty="0"/>
              <a:t>Give explicit instructions</a:t>
            </a:r>
          </a:p>
          <a:p>
            <a:r>
              <a:rPr lang="en-US" dirty="0"/>
              <a:t>Have participants give feedback</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126"/>
            <a:ext cx="7742207" cy="572234"/>
          </a:xfrm>
        </p:spPr>
        <p:txBody>
          <a:bodyPr>
            <a:normAutofit fontScale="90000"/>
          </a:bodyPr>
          <a:lstStyle/>
          <a:p>
            <a:br>
              <a:rPr lang="en-US" dirty="0"/>
            </a:br>
            <a:r>
              <a:rPr lang="en-US" dirty="0"/>
              <a:t>Curriculum Connection​</a:t>
            </a:r>
            <a:br>
              <a:rPr lang="en-US" dirty="0"/>
            </a:br>
            <a:endParaRPr lang="en-US" dirty="0"/>
          </a:p>
        </p:txBody>
      </p:sp>
      <p:sp>
        <p:nvSpPr>
          <p:cNvPr id="3" name="Content Placeholder 2"/>
          <p:cNvSpPr>
            <a:spLocks noGrp="1"/>
          </p:cNvSpPr>
          <p:nvPr>
            <p:ph idx="1"/>
          </p:nvPr>
        </p:nvSpPr>
        <p:spPr>
          <a:xfrm>
            <a:off x="1143000" y="594360"/>
            <a:ext cx="8001000" cy="5312512"/>
          </a:xfrm>
        </p:spPr>
        <p:txBody>
          <a:bodyPr>
            <a:normAutofit fontScale="25000" lnSpcReduction="20000"/>
          </a:bodyPr>
          <a:lstStyle/>
          <a:p>
            <a:pPr marL="0" indent="0" fontAlgn="base">
              <a:buNone/>
            </a:pPr>
            <a:r>
              <a:rPr lang="en-US" sz="7400" dirty="0">
                <a:solidFill>
                  <a:srgbClr val="000000"/>
                </a:solidFill>
              </a:rPr>
              <a:t>The library activities in this presentation encourage students to read with comprehension which supports the following TN ELA Reading standards:</a:t>
            </a:r>
            <a:r>
              <a:rPr lang="en-US" sz="7400" dirty="0">
                <a:solidFill>
                  <a:srgbClr val="FFFFFF"/>
                </a:solidFill>
              </a:rPr>
              <a:t>​</a:t>
            </a:r>
          </a:p>
          <a:p>
            <a:pPr fontAlgn="base"/>
            <a:r>
              <a:rPr lang="en-US" sz="7400" dirty="0">
                <a:solidFill>
                  <a:srgbClr val="FFFFFF"/>
                </a:solidFill>
              </a:rPr>
              <a:t>​</a:t>
            </a:r>
          </a:p>
          <a:p>
            <a:pPr fontAlgn="base"/>
            <a:r>
              <a:rPr lang="en-US" sz="7200" dirty="0">
                <a:solidFill>
                  <a:srgbClr val="000000"/>
                </a:solidFill>
              </a:rPr>
              <a:t>TN READING STANDARD 10 (R.RRTC.10)</a:t>
            </a:r>
          </a:p>
          <a:p>
            <a:pPr fontAlgn="base">
              <a:buNone/>
            </a:pPr>
            <a:r>
              <a:rPr lang="en-US" sz="7200" dirty="0">
                <a:solidFill>
                  <a:srgbClr val="000000"/>
                </a:solidFill>
              </a:rPr>
              <a:t>      Range of reading and level of text complexity</a:t>
            </a:r>
            <a:endParaRPr lang="en-US" sz="7200" dirty="0">
              <a:solidFill>
                <a:srgbClr val="FFFFFF"/>
              </a:solidFill>
            </a:endParaRPr>
          </a:p>
          <a:p>
            <a:pPr fontAlgn="base"/>
            <a:r>
              <a:rPr lang="en-US" sz="7200" dirty="0">
                <a:solidFill>
                  <a:srgbClr val="FFFFFF"/>
                </a:solidFill>
              </a:rPr>
              <a:t>​</a:t>
            </a:r>
          </a:p>
          <a:p>
            <a:pPr fontAlgn="base"/>
            <a:r>
              <a:rPr lang="en-US" sz="7200" dirty="0">
                <a:solidFill>
                  <a:srgbClr val="000000"/>
                </a:solidFill>
              </a:rPr>
              <a:t> 10.RL.RRTC.10</a:t>
            </a:r>
          </a:p>
          <a:p>
            <a:pPr fontAlgn="base">
              <a:buNone/>
            </a:pPr>
            <a:r>
              <a:rPr lang="en-US" sz="7200" dirty="0">
                <a:solidFill>
                  <a:srgbClr val="000000"/>
                </a:solidFill>
              </a:rPr>
              <a:t>       Read and comprehend a variety of literature at the high end of the grades 9-10 text complexity band independently and proficiently. </a:t>
            </a:r>
          </a:p>
          <a:p>
            <a:pPr fontAlgn="base">
              <a:buNone/>
            </a:pPr>
            <a:endParaRPr lang="en-US" sz="7200" dirty="0">
              <a:solidFill>
                <a:srgbClr val="000000"/>
              </a:solidFill>
            </a:endParaRPr>
          </a:p>
          <a:p>
            <a:pPr fontAlgn="base"/>
            <a:r>
              <a:rPr lang="en-US" sz="7200" dirty="0">
                <a:solidFill>
                  <a:srgbClr val="000000"/>
                </a:solidFill>
              </a:rPr>
              <a:t>10.RI.RRTC.10</a:t>
            </a:r>
          </a:p>
          <a:p>
            <a:pPr fontAlgn="base">
              <a:buNone/>
            </a:pPr>
            <a:r>
              <a:rPr lang="en-US" sz="7200" dirty="0">
                <a:solidFill>
                  <a:srgbClr val="000000"/>
                </a:solidFill>
              </a:rPr>
              <a:t>       Read and comprehend a variety of literary nonfiction at the high end of the grades 9-10 text complexity band independently and proficiently.</a:t>
            </a:r>
          </a:p>
          <a:p>
            <a:pPr fontAlgn="base"/>
            <a:endParaRPr lang="en-US" sz="7200" dirty="0">
              <a:solidFill>
                <a:srgbClr val="000000"/>
              </a:solidFill>
            </a:endParaRPr>
          </a:p>
          <a:p>
            <a:pPr fontAlgn="base"/>
            <a:r>
              <a:rPr lang="en-US" sz="7200" dirty="0">
                <a:solidFill>
                  <a:srgbClr val="000000"/>
                </a:solidFill>
              </a:rPr>
              <a:t> 12.RL.RRTC.10</a:t>
            </a:r>
          </a:p>
          <a:p>
            <a:pPr fontAlgn="base">
              <a:buNone/>
            </a:pPr>
            <a:r>
              <a:rPr lang="en-US" sz="7200" dirty="0">
                <a:solidFill>
                  <a:srgbClr val="000000"/>
                </a:solidFill>
              </a:rPr>
              <a:t>       Read and comprehend a variety of literature at the high end of the </a:t>
            </a:r>
          </a:p>
          <a:p>
            <a:pPr fontAlgn="base">
              <a:buNone/>
            </a:pPr>
            <a:r>
              <a:rPr lang="en-US" sz="7200" dirty="0">
                <a:solidFill>
                  <a:srgbClr val="000000"/>
                </a:solidFill>
              </a:rPr>
              <a:t>       grades 11-12 text complexity band independently and proficiently.</a:t>
            </a:r>
          </a:p>
          <a:p>
            <a:pPr fontAlgn="base">
              <a:buNone/>
            </a:pPr>
            <a:endParaRPr lang="en-US" sz="7200" dirty="0">
              <a:solidFill>
                <a:srgbClr val="000000"/>
              </a:solidFill>
            </a:endParaRPr>
          </a:p>
          <a:p>
            <a:pPr fontAlgn="base"/>
            <a:r>
              <a:rPr lang="en-US" sz="7200" dirty="0">
                <a:solidFill>
                  <a:srgbClr val="000000"/>
                </a:solidFill>
              </a:rPr>
              <a:t> 12.RI.RRTC.10</a:t>
            </a:r>
          </a:p>
          <a:p>
            <a:pPr fontAlgn="base">
              <a:buNone/>
            </a:pPr>
            <a:r>
              <a:rPr lang="en-US" sz="7200" dirty="0">
                <a:solidFill>
                  <a:srgbClr val="000000"/>
                </a:solidFill>
              </a:rPr>
              <a:t>       Read and comprehend a variety of literary nonfiction at the high end of the grades 11-12 text complexity band independently and proficiently.</a:t>
            </a:r>
          </a:p>
          <a:p>
            <a:pPr fontAlgn="base"/>
            <a:endParaRPr lang="en-US" sz="7400" dirty="0">
              <a:solidFill>
                <a:srgbClr val="000000"/>
              </a:solidFill>
            </a:endParaRPr>
          </a:p>
          <a:p>
            <a:pPr fontAlgn="base">
              <a:buNone/>
            </a:pPr>
            <a:endParaRPr lang="en-US" sz="2800" dirty="0">
              <a:solidFill>
                <a:srgbClr val="000000"/>
              </a:solidFill>
              <a:latin typeface="Arial" panose="020B0604020202020204" pitchFamily="34" charset="0"/>
            </a:endParaRPr>
          </a:p>
          <a:p>
            <a:pPr fontAlgn="base">
              <a:buNone/>
            </a:pPr>
            <a:endParaRPr lang="en-US" sz="2800" dirty="0">
              <a:solidFill>
                <a:srgbClr val="FFFFFF"/>
              </a:solidFill>
              <a:latin typeface="Arial" panose="020B0604020202020204" pitchFamily="34" charset="0"/>
            </a:endParaRPr>
          </a:p>
          <a:p>
            <a:pPr fontAlgn="base">
              <a:buNone/>
            </a:pPr>
            <a:endParaRPr lang="en-US" sz="2800" dirty="0">
              <a:solidFill>
                <a:srgbClr val="FFFFFF"/>
              </a:solidFill>
              <a:latin typeface="Arial" panose="020B0604020202020204" pitchFamily="34" charset="0"/>
            </a:endParaRPr>
          </a:p>
          <a:p>
            <a:pPr fontAlgn="base"/>
            <a:endParaRPr lang="en-US" sz="2800" dirty="0">
              <a:solidFill>
                <a:srgbClr val="FFFFFF"/>
              </a:solidFill>
            </a:endParaRPr>
          </a:p>
          <a:p>
            <a:pPr fontAlgn="base"/>
            <a:r>
              <a:rPr lang="en-US" sz="2800" dirty="0">
                <a:solidFill>
                  <a:srgbClr val="FFFFFF"/>
                </a:solidFill>
                <a:latin typeface="Arial" panose="020B0604020202020204" pitchFamily="34" charset="0"/>
              </a:rPr>
              <a:t>   ​</a:t>
            </a:r>
            <a:endParaRPr lang="en-US" sz="2800" dirty="0">
              <a:solidFill>
                <a:srgbClr val="FFFFFF"/>
              </a:solidFill>
            </a:endParaRPr>
          </a:p>
          <a:p>
            <a:pPr fontAlgn="base"/>
            <a:r>
              <a:rPr lang="en-US" sz="2800" dirty="0">
                <a:solidFill>
                  <a:srgbClr val="FFFFFF"/>
                </a:solidFill>
                <a:latin typeface="Calibri" panose="020F0502020204030204" pitchFamily="34" charset="0"/>
              </a:rPr>
              <a:t>​</a:t>
            </a:r>
            <a:endParaRPr lang="en-US" sz="2800" dirty="0">
              <a:solidFill>
                <a:srgbClr val="FFFFFF"/>
              </a:solidFill>
            </a:endParaRPr>
          </a:p>
          <a:p>
            <a:endParaRPr lang="en-US" sz="2800" dirty="0"/>
          </a:p>
        </p:txBody>
      </p:sp>
    </p:spTree>
    <p:extLst>
      <p:ext uri="{BB962C8B-B14F-4D97-AF65-F5344CB8AC3E}">
        <p14:creationId xmlns:p14="http://schemas.microsoft.com/office/powerpoint/2010/main" val="314267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“Fix-Up Options”</a:t>
            </a:r>
          </a:p>
        </p:txBody>
      </p:sp>
      <p:sp>
        <p:nvSpPr>
          <p:cNvPr id="3" name="Content Placeholder 2"/>
          <p:cNvSpPr>
            <a:spLocks noGrp="1"/>
          </p:cNvSpPr>
          <p:nvPr>
            <p:ph idx="1"/>
          </p:nvPr>
        </p:nvSpPr>
        <p:spPr>
          <a:xfrm>
            <a:off x="914400" y="1600200"/>
            <a:ext cx="8229600" cy="4525963"/>
          </a:xfrm>
        </p:spPr>
        <p:txBody>
          <a:bodyPr>
            <a:normAutofit/>
          </a:bodyPr>
          <a:lstStyle/>
          <a:p>
            <a:r>
              <a:rPr lang="en-US" sz="2400" i="1" dirty="0"/>
              <a:t>How do we teach fix-up options as a reading comprehension strategy?</a:t>
            </a:r>
          </a:p>
          <a:p>
            <a:pPr>
              <a:buNone/>
            </a:pPr>
            <a:endParaRPr lang="en-US" sz="2400" i="1" dirty="0"/>
          </a:p>
          <a:p>
            <a:pPr>
              <a:buNone/>
            </a:pPr>
            <a:r>
              <a:rPr lang="en-US" sz="2400" i="1" dirty="0"/>
              <a:t>     </a:t>
            </a:r>
            <a:r>
              <a:rPr lang="en-US" sz="2400" dirty="0"/>
              <a:t>Elaine </a:t>
            </a:r>
            <a:r>
              <a:rPr lang="en-US" sz="2400" dirty="0" err="1"/>
              <a:t>McEwan</a:t>
            </a:r>
            <a:r>
              <a:rPr lang="en-US" sz="2400" dirty="0"/>
              <a:t> states, “The difference between proficient and striving readers is their awareness of when they lose comprehension and how they respond to it when they do.”</a:t>
            </a:r>
          </a:p>
          <a:p>
            <a:pPr>
              <a:buNone/>
            </a:pPr>
            <a:endParaRPr lang="en-US" sz="2400" dirty="0"/>
          </a:p>
          <a:p>
            <a:pPr>
              <a:buNone/>
            </a:pPr>
            <a:r>
              <a:rPr lang="en-US" sz="2400" i="1" dirty="0"/>
              <a:t>     </a:t>
            </a:r>
            <a:r>
              <a:rPr lang="en-US" sz="2400" dirty="0"/>
              <a:t>How can we teach students to fix-up their reading comprehension?</a:t>
            </a:r>
            <a:endParaRPr lang="en-US" sz="2400" i="1" dirty="0"/>
          </a:p>
          <a:p>
            <a:pPr>
              <a:buNone/>
            </a:pP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27760" y="228600"/>
            <a:ext cx="8016240" cy="641604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8322"/>
          </a:xfrm>
        </p:spPr>
        <p:txBody>
          <a:bodyPr>
            <a:normAutofit fontScale="90000"/>
          </a:bodyPr>
          <a:lstStyle/>
          <a:p>
            <a:r>
              <a:rPr lang="en-US" sz="4000" b="1" dirty="0"/>
              <a:t>Airtight Activity:  Modeling</a:t>
            </a:r>
          </a:p>
        </p:txBody>
      </p:sp>
      <p:sp>
        <p:nvSpPr>
          <p:cNvPr id="3" name="Content Placeholder 2"/>
          <p:cNvSpPr>
            <a:spLocks noGrp="1"/>
          </p:cNvSpPr>
          <p:nvPr>
            <p:ph idx="1"/>
          </p:nvPr>
        </p:nvSpPr>
        <p:spPr>
          <a:xfrm>
            <a:off x="914400" y="1066800"/>
            <a:ext cx="8229600" cy="4525963"/>
          </a:xfrm>
        </p:spPr>
        <p:txBody>
          <a:bodyPr>
            <a:normAutofit lnSpcReduction="10000"/>
          </a:bodyPr>
          <a:lstStyle/>
          <a:p>
            <a:r>
              <a:rPr lang="en-US" sz="2800" dirty="0"/>
              <a:t>Model the strategies of rereading, reading ahead, or figuring out unknown words, teach students when they are no longer making connections, they should suspect they have lost the thread of meaning, show the video:  “Fix-Up Options:  Read the Signs!”  </a:t>
            </a:r>
            <a:r>
              <a:rPr lang="en-US" sz="2800" dirty="0">
                <a:hlinkClick r:id="rId2"/>
              </a:rPr>
              <a:t>https://animoto.com/play/W1Jb61RviJIcd70IfYY5zA</a:t>
            </a:r>
            <a:r>
              <a:rPr lang="en-US" sz="2800" dirty="0"/>
              <a:t>,</a:t>
            </a:r>
          </a:p>
          <a:p>
            <a:pPr>
              <a:buNone/>
            </a:pPr>
            <a:r>
              <a:rPr lang="en-US" sz="2800" dirty="0"/>
              <a:t>     demonstrate how to chunk informational texts</a:t>
            </a:r>
          </a:p>
          <a:p>
            <a:r>
              <a:rPr lang="en-US" sz="2800" dirty="0"/>
              <a:t>Check for understanding</a:t>
            </a:r>
          </a:p>
          <a:p>
            <a:r>
              <a:rPr lang="en-US" sz="2800" dirty="0"/>
              <a:t>Give explicit instructions</a:t>
            </a:r>
          </a:p>
          <a:p>
            <a:r>
              <a:rPr lang="en-US" sz="2800" dirty="0"/>
              <a:t>Have participants give feedback</a:t>
            </a:r>
          </a:p>
          <a:p>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Reflection:</a:t>
            </a:r>
            <a:br>
              <a:rPr lang="en-US" b="1" dirty="0"/>
            </a:br>
            <a:r>
              <a:rPr lang="en-US" b="1" dirty="0"/>
              <a:t> </a:t>
            </a:r>
          </a:p>
        </p:txBody>
      </p:sp>
      <p:sp>
        <p:nvSpPr>
          <p:cNvPr id="3" name="Content Placeholder 2"/>
          <p:cNvSpPr>
            <a:spLocks noGrp="1"/>
          </p:cNvSpPr>
          <p:nvPr>
            <p:ph idx="1"/>
          </p:nvPr>
        </p:nvSpPr>
        <p:spPr>
          <a:xfrm>
            <a:off x="914400" y="1600200"/>
            <a:ext cx="8229600" cy="4525963"/>
          </a:xfrm>
        </p:spPr>
        <p:txBody>
          <a:bodyPr>
            <a:normAutofit lnSpcReduction="10000"/>
          </a:bodyPr>
          <a:lstStyle/>
          <a:p>
            <a:r>
              <a:rPr lang="en-US" sz="4000" dirty="0"/>
              <a:t>What resonated with you?</a:t>
            </a:r>
          </a:p>
          <a:p>
            <a:r>
              <a:rPr lang="en-US" sz="4000" dirty="0"/>
              <a:t>What is similar to your current practice?</a:t>
            </a:r>
          </a:p>
          <a:p>
            <a:r>
              <a:rPr lang="en-US" sz="4000" dirty="0"/>
              <a:t>What is different than your current practice?</a:t>
            </a:r>
          </a:p>
          <a:p>
            <a:r>
              <a:rPr lang="en-US" sz="4000" dirty="0"/>
              <a:t>What are you going to change as a result?</a:t>
            </a:r>
          </a:p>
          <a:p>
            <a:pPr marL="0" indent="0">
              <a:buNone/>
            </a:pPr>
            <a:endParaRPr lang="en-US" sz="4000" dirty="0"/>
          </a:p>
        </p:txBody>
      </p:sp>
      <p:pic>
        <p:nvPicPr>
          <p:cNvPr id="4" name="Picture 3"/>
          <p:cNvPicPr>
            <a:picLocks noChangeAspect="1"/>
          </p:cNvPicPr>
          <p:nvPr/>
        </p:nvPicPr>
        <p:blipFill>
          <a:blip r:embed="rId3"/>
          <a:stretch>
            <a:fillRect/>
          </a:stretch>
        </p:blipFill>
        <p:spPr>
          <a:xfrm>
            <a:off x="7356324" y="274638"/>
            <a:ext cx="1330476" cy="977900"/>
          </a:xfrm>
          <a:prstGeom prst="rect">
            <a:avLst/>
          </a:prstGeom>
        </p:spPr>
      </p:pic>
    </p:spTree>
    <p:extLst>
      <p:ext uri="{BB962C8B-B14F-4D97-AF65-F5344CB8AC3E}">
        <p14:creationId xmlns:p14="http://schemas.microsoft.com/office/powerpoint/2010/main" val="265442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Reflection:</a:t>
            </a:r>
            <a:br>
              <a:rPr lang="en-US" b="1" dirty="0"/>
            </a:br>
            <a:r>
              <a:rPr lang="en-US" b="1" dirty="0"/>
              <a:t>Application </a:t>
            </a:r>
          </a:p>
        </p:txBody>
      </p:sp>
      <p:sp>
        <p:nvSpPr>
          <p:cNvPr id="3" name="Content Placeholder 2"/>
          <p:cNvSpPr>
            <a:spLocks noGrp="1"/>
          </p:cNvSpPr>
          <p:nvPr>
            <p:ph idx="1"/>
          </p:nvPr>
        </p:nvSpPr>
        <p:spPr>
          <a:xfrm>
            <a:off x="914400" y="2148840"/>
            <a:ext cx="8229600" cy="4525963"/>
          </a:xfrm>
        </p:spPr>
        <p:txBody>
          <a:bodyPr>
            <a:normAutofit/>
          </a:bodyPr>
          <a:lstStyle/>
          <a:p>
            <a:r>
              <a:rPr lang="en-US" sz="4000" dirty="0"/>
              <a:t>What was easiest for you?</a:t>
            </a:r>
          </a:p>
          <a:p>
            <a:r>
              <a:rPr lang="en-US" sz="4000" dirty="0"/>
              <a:t>What was most difficult?</a:t>
            </a:r>
          </a:p>
          <a:p>
            <a:r>
              <a:rPr lang="en-US" sz="4000" dirty="0"/>
              <a:t>What else do you need to learn/do prior to applying to your classroom?</a:t>
            </a:r>
          </a:p>
          <a:p>
            <a:pPr marL="0" indent="0">
              <a:buNone/>
            </a:pPr>
            <a:endParaRPr lang="en-US" sz="4000" dirty="0"/>
          </a:p>
        </p:txBody>
      </p:sp>
      <p:pic>
        <p:nvPicPr>
          <p:cNvPr id="4" name="Picture 3"/>
          <p:cNvPicPr>
            <a:picLocks noChangeAspect="1"/>
          </p:cNvPicPr>
          <p:nvPr/>
        </p:nvPicPr>
        <p:blipFill>
          <a:blip r:embed="rId3"/>
          <a:stretch>
            <a:fillRect/>
          </a:stretch>
        </p:blipFill>
        <p:spPr>
          <a:xfrm>
            <a:off x="7356324" y="274638"/>
            <a:ext cx="1330476" cy="977900"/>
          </a:xfrm>
          <a:prstGeom prst="rect">
            <a:avLst/>
          </a:prstGeom>
        </p:spPr>
      </p:pic>
    </p:spTree>
    <p:extLst>
      <p:ext uri="{BB962C8B-B14F-4D97-AF65-F5344CB8AC3E}">
        <p14:creationId xmlns:p14="http://schemas.microsoft.com/office/powerpoint/2010/main" val="3439042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27013" y="76200"/>
            <a:ext cx="8632825" cy="1371600"/>
          </a:xfrm>
        </p:spPr>
        <p:txBody>
          <a:bodyPr/>
          <a:lstStyle/>
          <a:p>
            <a:pPr eaLnBrk="1" hangingPunct="1"/>
            <a:r>
              <a:rPr lang="en-US" sz="4000" b="1" dirty="0">
                <a:latin typeface="Calibri" charset="0"/>
              </a:rPr>
              <a:t>Reflection:  </a:t>
            </a:r>
            <a:br>
              <a:rPr lang="en-US" sz="4000" b="1" dirty="0">
                <a:latin typeface="Calibri" charset="0"/>
              </a:rPr>
            </a:br>
            <a:r>
              <a:rPr lang="en-US" sz="4000" dirty="0">
                <a:latin typeface="Calibri" charset="0"/>
              </a:rPr>
              <a:t>One minute paper on post-it</a:t>
            </a:r>
          </a:p>
        </p:txBody>
      </p:sp>
      <p:sp>
        <p:nvSpPr>
          <p:cNvPr id="53250" name="Content Placeholder 2"/>
          <p:cNvSpPr>
            <a:spLocks noGrp="1"/>
          </p:cNvSpPr>
          <p:nvPr>
            <p:ph idx="1"/>
          </p:nvPr>
        </p:nvSpPr>
        <p:spPr>
          <a:xfrm>
            <a:off x="1188720" y="1676400"/>
            <a:ext cx="7955280" cy="4800600"/>
          </a:xfrm>
        </p:spPr>
        <p:txBody>
          <a:bodyPr>
            <a:normAutofit/>
          </a:bodyPr>
          <a:lstStyle/>
          <a:p>
            <a:pPr eaLnBrk="1" hangingPunct="1"/>
            <a:r>
              <a:rPr lang="en-US" dirty="0">
                <a:latin typeface="Calibri" charset="0"/>
              </a:rPr>
              <a:t>Jot down your “Take-</a:t>
            </a:r>
            <a:r>
              <a:rPr lang="en-US" dirty="0" err="1">
                <a:latin typeface="Calibri" charset="0"/>
              </a:rPr>
              <a:t>Aways</a:t>
            </a:r>
            <a:r>
              <a:rPr lang="en-US" dirty="0">
                <a:latin typeface="Calibri" charset="0"/>
              </a:rPr>
              <a:t>” </a:t>
            </a:r>
          </a:p>
          <a:p>
            <a:pPr eaLnBrk="1" hangingPunct="1"/>
            <a:r>
              <a:rPr lang="en-US" dirty="0">
                <a:latin typeface="Calibri" charset="0"/>
              </a:rPr>
              <a:t>Consider what </a:t>
            </a:r>
            <a:r>
              <a:rPr lang="en-US" u="sng" dirty="0">
                <a:latin typeface="Calibri" charset="0"/>
              </a:rPr>
              <a:t>you need to know and be able to do to successfully implement what you have learned in this session.</a:t>
            </a:r>
          </a:p>
          <a:p>
            <a:pPr lvl="1" eaLnBrk="1" hangingPunct="1"/>
            <a:r>
              <a:rPr lang="en-US" sz="3200" dirty="0">
                <a:latin typeface="Calibri" charset="0"/>
              </a:rPr>
              <a:t>What is still unclear?</a:t>
            </a:r>
          </a:p>
          <a:p>
            <a:pPr lvl="1" eaLnBrk="1" hangingPunct="1"/>
            <a:r>
              <a:rPr lang="en-US" sz="3200" dirty="0">
                <a:latin typeface="Calibri" charset="0"/>
              </a:rPr>
              <a:t>What professional development or additional resources do you need?</a:t>
            </a:r>
          </a:p>
          <a:p>
            <a:pPr marL="457200" lvl="1" indent="0" eaLnBrk="1" hangingPunct="1">
              <a:buNone/>
            </a:pPr>
            <a:endParaRPr lang="en-US" sz="3000" dirty="0">
              <a:latin typeface="Calibri" charset="0"/>
            </a:endParaRPr>
          </a:p>
          <a:p>
            <a:pPr lvl="1" eaLnBrk="1" hangingPunct="1">
              <a:buFont typeface="Arial" charset="0"/>
              <a:buNone/>
            </a:pPr>
            <a:endParaRPr lang="en-US" dirty="0">
              <a:latin typeface="Calibri" charset="0"/>
            </a:endParaRPr>
          </a:p>
        </p:txBody>
      </p:sp>
      <p:pic>
        <p:nvPicPr>
          <p:cNvPr id="4" name="Picture 3"/>
          <p:cNvPicPr>
            <a:picLocks noChangeAspect="1"/>
          </p:cNvPicPr>
          <p:nvPr/>
        </p:nvPicPr>
        <p:blipFill>
          <a:blip r:embed="rId3"/>
          <a:stretch>
            <a:fillRect/>
          </a:stretch>
        </p:blipFill>
        <p:spPr>
          <a:xfrm>
            <a:off x="7529362" y="279400"/>
            <a:ext cx="1330476" cy="977900"/>
          </a:xfrm>
          <a:prstGeom prst="rect">
            <a:avLst/>
          </a:prstGeom>
        </p:spPr>
      </p:pic>
    </p:spTree>
    <p:extLst>
      <p:ext uri="{BB962C8B-B14F-4D97-AF65-F5344CB8AC3E}">
        <p14:creationId xmlns:p14="http://schemas.microsoft.com/office/powerpoint/2010/main" val="339969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842"/>
          </a:xfrm>
        </p:spPr>
        <p:txBody>
          <a:bodyPr/>
          <a:lstStyle/>
          <a:p>
            <a:r>
              <a:rPr lang="en-US" b="1" dirty="0"/>
              <a:t>Closing</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p:txBody>
      </p:sp>
      <p:sp>
        <p:nvSpPr>
          <p:cNvPr id="4" name="TextBox 3"/>
          <p:cNvSpPr txBox="1"/>
          <p:nvPr/>
        </p:nvSpPr>
        <p:spPr>
          <a:xfrm>
            <a:off x="1173480" y="1173480"/>
            <a:ext cx="7025640" cy="4524315"/>
          </a:xfrm>
          <a:prstGeom prst="rect">
            <a:avLst/>
          </a:prstGeom>
          <a:noFill/>
        </p:spPr>
        <p:txBody>
          <a:bodyPr wrap="square" rtlCol="0">
            <a:spAutoFit/>
          </a:bodyPr>
          <a:lstStyle/>
          <a:p>
            <a:r>
              <a:rPr lang="en-US" sz="3600" dirty="0"/>
              <a:t>Reading comprehension is making meaning from texts.  </a:t>
            </a:r>
          </a:p>
          <a:p>
            <a:endParaRPr lang="en-US" sz="3600" dirty="0"/>
          </a:p>
          <a:p>
            <a:r>
              <a:rPr lang="en-US" sz="3600" dirty="0"/>
              <a:t>Please share your favorite reading comprehension strategy discussed today, why it is your favorite and how you can assess the success of this strategy in your classroom.</a:t>
            </a:r>
          </a:p>
        </p:txBody>
      </p:sp>
    </p:spTree>
    <p:extLst>
      <p:ext uri="{BB962C8B-B14F-4D97-AF65-F5344CB8AC3E}">
        <p14:creationId xmlns:p14="http://schemas.microsoft.com/office/powerpoint/2010/main" val="2227074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0"/>
            <a:ext cx="8168640" cy="1143000"/>
          </a:xfrm>
        </p:spPr>
        <p:txBody>
          <a:bodyPr>
            <a:noAutofit/>
          </a:bodyPr>
          <a:lstStyle/>
          <a:p>
            <a:r>
              <a:rPr lang="en-US" sz="4000" b="1" dirty="0"/>
              <a:t>Next steps and activities for follow up</a:t>
            </a:r>
          </a:p>
        </p:txBody>
      </p:sp>
      <p:sp>
        <p:nvSpPr>
          <p:cNvPr id="3" name="Content Placeholder 2"/>
          <p:cNvSpPr>
            <a:spLocks noGrp="1"/>
          </p:cNvSpPr>
          <p:nvPr>
            <p:ph idx="1"/>
          </p:nvPr>
        </p:nvSpPr>
        <p:spPr>
          <a:xfrm>
            <a:off x="914400" y="1600200"/>
            <a:ext cx="8229600" cy="4525963"/>
          </a:xfrm>
        </p:spPr>
        <p:txBody>
          <a:bodyPr/>
          <a:lstStyle/>
          <a:p>
            <a:pPr marL="457200" lvl="1" indent="0">
              <a:buNone/>
            </a:pPr>
            <a:r>
              <a:rPr lang="en-US" dirty="0"/>
              <a:t>All participants are asked to create and share a “Choose Your Own Adventure” lesson plan that aligns with one or more of the strategies presented today.  (Karen Reed, MTSU.)</a:t>
            </a:r>
          </a:p>
          <a:p>
            <a:pPr marL="457200" lvl="1" indent="0">
              <a:buNone/>
            </a:pPr>
            <a:endParaRPr lang="en-US" dirty="0"/>
          </a:p>
          <a:p>
            <a:pPr marL="457200" lvl="1" indent="0">
              <a:buNone/>
            </a:pPr>
            <a:r>
              <a:rPr lang="en-US" dirty="0"/>
              <a:t>All participants are asked to create and share a text set.</a:t>
            </a:r>
          </a:p>
        </p:txBody>
      </p:sp>
    </p:spTree>
    <p:extLst>
      <p:ext uri="{BB962C8B-B14F-4D97-AF65-F5344CB8AC3E}">
        <p14:creationId xmlns:p14="http://schemas.microsoft.com/office/powerpoint/2010/main" val="2607848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91" y="0"/>
            <a:ext cx="8229600" cy="1143000"/>
          </a:xfrm>
        </p:spPr>
        <p:txBody>
          <a:bodyPr rtlCol="0">
            <a:normAutofit/>
          </a:bodyPr>
          <a:lstStyle/>
          <a:p>
            <a:pPr fontAlgn="auto">
              <a:spcAft>
                <a:spcPts val="0"/>
              </a:spcAft>
              <a:defRPr/>
            </a:pPr>
            <a:r>
              <a:rPr lang="en-US" sz="3200">
                <a:ln>
                  <a:solidFill>
                    <a:schemeClr val="bg1"/>
                  </a:solidFill>
                </a:ln>
                <a:solidFill>
                  <a:schemeClr val="bg1"/>
                </a:solidFill>
              </a:rPr>
              <a:t>Questions</a:t>
            </a:r>
          </a:p>
        </p:txBody>
      </p:sp>
      <p:pic>
        <p:nvPicPr>
          <p:cNvPr id="4" name="1453BF0B.gif">
            <a:hlinkClick r:id="" action="ppaction://media"/>
          </p:cNvPr>
          <p:cNvPicPr>
            <a:picLocks noGrp="1" noChangeAspect="1"/>
          </p:cNvPicPr>
          <p:nvPr>
            <p:ph idx="1"/>
            <a:videoFile r:link="rId1"/>
          </p:nvPr>
        </p:nvPicPr>
        <p:blipFill>
          <a:blip r:embed="rId3"/>
          <a:srcRect/>
          <a:stretch>
            <a:fillRect/>
          </a:stretch>
        </p:blipFill>
        <p:spPr>
          <a:xfrm>
            <a:off x="2492375" y="774700"/>
            <a:ext cx="3976688" cy="3433763"/>
          </a:xfrm>
        </p:spPr>
      </p:pic>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3168" y="303648"/>
            <a:ext cx="7772400" cy="607296"/>
          </a:xfrm>
        </p:spPr>
        <p:txBody>
          <a:bodyPr>
            <a:normAutofit fontScale="90000"/>
          </a:bodyPr>
          <a:lstStyle/>
          <a:p>
            <a:r>
              <a:rPr lang="en-US" b="1" dirty="0">
                <a:solidFill>
                  <a:srgbClr val="000000"/>
                </a:solidFill>
              </a:rPr>
              <a:t>   Objectives</a:t>
            </a:r>
          </a:p>
        </p:txBody>
      </p:sp>
      <p:sp>
        <p:nvSpPr>
          <p:cNvPr id="3" name="Subtitle 2"/>
          <p:cNvSpPr>
            <a:spLocks noGrp="1"/>
          </p:cNvSpPr>
          <p:nvPr>
            <p:ph type="subTitle" idx="1"/>
          </p:nvPr>
        </p:nvSpPr>
        <p:spPr>
          <a:xfrm>
            <a:off x="773168" y="1112520"/>
            <a:ext cx="8370832" cy="5270857"/>
          </a:xfrm>
        </p:spPr>
        <p:txBody>
          <a:bodyPr>
            <a:noAutofit/>
          </a:bodyPr>
          <a:lstStyle/>
          <a:p>
            <a:pPr marL="742950" lvl="1" indent="-285750" algn="l">
              <a:buFont typeface="Arial" pitchFamily="34" charset="0"/>
              <a:buChar char="•"/>
            </a:pPr>
            <a:r>
              <a:rPr lang="en-US" sz="2400" u="sng" dirty="0">
                <a:solidFill>
                  <a:schemeClr val="tx1"/>
                </a:solidFill>
              </a:rPr>
              <a:t>Participants will know how to make their school library a 21</a:t>
            </a:r>
            <a:r>
              <a:rPr lang="en-US" sz="2400" u="sng" baseline="30000" dirty="0">
                <a:solidFill>
                  <a:schemeClr val="tx1"/>
                </a:solidFill>
              </a:rPr>
              <a:t>st</a:t>
            </a:r>
            <a:r>
              <a:rPr lang="en-US" sz="2400" u="sng" dirty="0">
                <a:solidFill>
                  <a:schemeClr val="tx1"/>
                </a:solidFill>
              </a:rPr>
              <a:t> century community learning center (ESSA-Every Student Succeeds Act).</a:t>
            </a:r>
          </a:p>
          <a:p>
            <a:pPr marL="742950" lvl="1" indent="-285750" algn="l"/>
            <a:endParaRPr lang="en-US" sz="3200" u="sng" dirty="0">
              <a:solidFill>
                <a:schemeClr val="tx1"/>
              </a:solidFill>
            </a:endParaRPr>
          </a:p>
          <a:p>
            <a:pPr marL="742950" lvl="1" indent="-285750" algn="l">
              <a:buFont typeface="Arial" pitchFamily="34" charset="0"/>
              <a:buChar char="•"/>
            </a:pPr>
            <a:r>
              <a:rPr lang="en-US" sz="2400" u="sng" dirty="0">
                <a:solidFill>
                  <a:schemeClr val="tx1"/>
                </a:solidFill>
              </a:rPr>
              <a:t>Participants will understand how to personalize learning using reading comprehension strategies.</a:t>
            </a:r>
          </a:p>
          <a:p>
            <a:pPr marL="742950" lvl="1" indent="-285750" algn="l"/>
            <a:endParaRPr lang="en-US" sz="2400" u="sng" dirty="0">
              <a:solidFill>
                <a:schemeClr val="tx1"/>
              </a:solidFill>
            </a:endParaRPr>
          </a:p>
          <a:p>
            <a:pPr marL="742950" lvl="1" indent="-285750" algn="l">
              <a:buFont typeface="Arial" pitchFamily="34" charset="0"/>
              <a:buChar char="•"/>
            </a:pPr>
            <a:r>
              <a:rPr lang="en-US" sz="2400" u="sng" dirty="0">
                <a:solidFill>
                  <a:schemeClr val="tx1"/>
                </a:solidFill>
              </a:rPr>
              <a:t>As a result of this presentation, participants will be able to </a:t>
            </a:r>
            <a:r>
              <a:rPr lang="en-US" sz="2400" u="sng" dirty="0" err="1">
                <a:solidFill>
                  <a:schemeClr val="tx1"/>
                </a:solidFill>
              </a:rPr>
              <a:t>coteach</a:t>
            </a:r>
            <a:r>
              <a:rPr lang="en-US" sz="2400" u="sng" dirty="0">
                <a:solidFill>
                  <a:schemeClr val="tx1"/>
                </a:solidFill>
              </a:rPr>
              <a:t> with classroom teachers applying the specific reading comprehension strategies of activating/building prior knowledge, using sensory images, questioning, making predictions and inferences, determining main ideas and using “fix-up” strategies</a:t>
            </a:r>
            <a:r>
              <a:rPr lang="en-US" sz="3200" u="sng" dirty="0">
                <a:solidFill>
                  <a:schemeClr val="tx1"/>
                </a:solidFill>
              </a:rPr>
              <a:t>.</a:t>
            </a:r>
          </a:p>
          <a:p>
            <a:pPr algn="l"/>
            <a:endParaRPr lang="en-US" sz="1800" dirty="0">
              <a:solidFill>
                <a:srgbClr val="000000"/>
              </a:solidFill>
            </a:endParaRPr>
          </a:p>
        </p:txBody>
      </p:sp>
    </p:spTree>
    <p:extLst>
      <p:ext uri="{BB962C8B-B14F-4D97-AF65-F5344CB8AC3E}">
        <p14:creationId xmlns:p14="http://schemas.microsoft.com/office/powerpoint/2010/main" val="380062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295400" y="1600200"/>
            <a:ext cx="7391400" cy="4525963"/>
          </a:xfrm>
        </p:spPr>
        <p:txBody>
          <a:bodyPr/>
          <a:lstStyle/>
          <a:p>
            <a:r>
              <a:rPr lang="en-US" dirty="0"/>
              <a:t>Vision</a:t>
            </a:r>
          </a:p>
          <a:p>
            <a:pPr>
              <a:buNone/>
            </a:pPr>
            <a:endParaRPr lang="en-US" dirty="0"/>
          </a:p>
          <a:p>
            <a:pPr>
              <a:buNone/>
            </a:pPr>
            <a:r>
              <a:rPr lang="en-US" dirty="0"/>
              <a:t>The vision for this session is for librarians to </a:t>
            </a:r>
          </a:p>
          <a:p>
            <a:pPr>
              <a:buNone/>
            </a:pPr>
            <a:r>
              <a:rPr lang="en-US" dirty="0"/>
              <a:t>become literacy leaders at their schools.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4"/>
          <p:cNvPicPr>
            <a:picLocks noGrp="1" noChangeAspect="1"/>
          </p:cNvPicPr>
          <p:nvPr>
            <p:ph idx="1"/>
          </p:nvPr>
        </p:nvPicPr>
        <p:blipFill>
          <a:blip r:embed="rId3"/>
          <a:srcRect t="5093" b="5093"/>
          <a:stretch>
            <a:fillRect/>
          </a:stretch>
        </p:blipFill>
        <p:spPr>
          <a:xfrm>
            <a:off x="1470025" y="800100"/>
            <a:ext cx="3465513" cy="971550"/>
          </a:xfrm>
        </p:spPr>
      </p:pic>
      <p:pic>
        <p:nvPicPr>
          <p:cNvPr id="6147" name="Picture 8" descr="Screen Shot 2017-05-23 at 9.15.27 AM.png"/>
          <p:cNvPicPr>
            <a:picLocks noChangeAspect="1"/>
          </p:cNvPicPr>
          <p:nvPr/>
        </p:nvPicPr>
        <p:blipFill>
          <a:blip r:embed="rId4"/>
          <a:srcRect l="18002" t="41731" r="31419" b="24796"/>
          <a:stretch>
            <a:fillRect/>
          </a:stretch>
        </p:blipFill>
        <p:spPr bwMode="auto">
          <a:xfrm>
            <a:off x="1470025" y="2101850"/>
            <a:ext cx="7008813" cy="3762375"/>
          </a:xfrm>
          <a:prstGeom prst="rect">
            <a:avLst/>
          </a:prstGeom>
          <a:noFill/>
          <a:ln w="9525">
            <a:noFill/>
            <a:miter lim="800000"/>
            <a:headEnd/>
            <a:tailEnd/>
          </a:ln>
        </p:spPr>
      </p:pic>
    </p:spTree>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0"/>
            <a:ext cx="7594600" cy="457200"/>
          </a:xfrm>
        </p:spPr>
        <p:txBody>
          <a:bodyPr rtlCol="0">
            <a:normAutofit fontScale="90000"/>
          </a:bodyPr>
          <a:lstStyle/>
          <a:p>
            <a:pPr fontAlgn="auto">
              <a:spcAft>
                <a:spcPts val="0"/>
              </a:spcAft>
              <a:defRPr/>
            </a:pPr>
            <a:r>
              <a:rPr lang="en-US" sz="3200" b="1" dirty="0">
                <a:latin typeface="Segoe UI" panose="020B0502040204020203" pitchFamily="34" charset="0"/>
                <a:cs typeface="Segoe UI" panose="020B0502040204020203" pitchFamily="34" charset="0"/>
              </a:rPr>
              <a:t>Chief of Schools Vision </a:t>
            </a:r>
            <a:endParaRPr lang="en-US" sz="3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pPr>
              <a:defRPr/>
            </a:pPr>
            <a:fld id="{DF0AC24C-3085-459C-AE42-0DF21617F019}" type="slidenum">
              <a:rPr lang="en-US"/>
              <a:pPr>
                <a:defRPr/>
              </a:pPr>
              <a:t>7</a:t>
            </a:fld>
            <a:endParaRPr lang="en-US" dirty="0"/>
          </a:p>
        </p:txBody>
      </p:sp>
      <p:graphicFrame>
        <p:nvGraphicFramePr>
          <p:cNvPr id="8" name="Content Placeholder 4"/>
          <p:cNvGraphicFramePr>
            <a:graphicFrameLocks noGrp="1"/>
          </p:cNvGraphicFramePr>
          <p:nvPr>
            <p:ph sz="quarter" idx="10"/>
          </p:nvPr>
        </p:nvGraphicFramePr>
        <p:xfrm>
          <a:off x="1498600" y="1397000"/>
          <a:ext cx="7331642" cy="4597400"/>
        </p:xfrm>
        <a:graphic>
          <a:graphicData uri="http://schemas.openxmlformats.org/drawingml/2006/table">
            <a:tbl>
              <a:tblPr firstRow="1" bandRow="1">
                <a:tableStyleId>{2D5ABB26-0587-4C30-8999-92F81FD0307C}</a:tableStyleId>
              </a:tblPr>
              <a:tblGrid>
                <a:gridCol w="7331642">
                  <a:extLst>
                    <a:ext uri="{9D8B030D-6E8A-4147-A177-3AD203B41FA5}">
                      <a16:colId xmlns:a16="http://schemas.microsoft.com/office/drawing/2014/main" val="20000"/>
                    </a:ext>
                  </a:extLst>
                </a:gridCol>
              </a:tblGrid>
              <a:tr h="4597400">
                <a:tc>
                  <a:txBody>
                    <a:bodyPr/>
                    <a:lstStyle/>
                    <a:p>
                      <a:pPr algn="ctr"/>
                      <a:r>
                        <a:rPr lang="en-US" sz="2800" b="1" dirty="0">
                          <a:solidFill>
                            <a:schemeClr val="bg1"/>
                          </a:solidFill>
                          <a:latin typeface="Segoe UI" panose="020B0502040204020203" pitchFamily="34" charset="0"/>
                          <a:cs typeface="Segoe UI" panose="020B0502040204020203" pitchFamily="34" charset="0"/>
                        </a:rPr>
                        <a:t>Our Vision for Student Success</a:t>
                      </a:r>
                      <a:endParaRPr lang="en-US" sz="2800" dirty="0">
                        <a:solidFill>
                          <a:schemeClr val="bg1"/>
                        </a:solidFill>
                        <a:latin typeface="+mn-lt"/>
                      </a:endParaRPr>
                    </a:p>
                    <a:p>
                      <a:endParaRPr lang="en-US" sz="2400" dirty="0">
                        <a:solidFill>
                          <a:schemeClr val="bg1"/>
                        </a:solidFill>
                        <a:latin typeface="+mn-lt"/>
                      </a:endParaRPr>
                    </a:p>
                    <a:p>
                      <a:pPr algn="l"/>
                      <a:r>
                        <a:rPr lang="en-US" sz="2400" dirty="0">
                          <a:solidFill>
                            <a:schemeClr val="bg1"/>
                          </a:solidFill>
                          <a:latin typeface="+mn-lt"/>
                        </a:rPr>
                        <a:t>Every day, Shelby County School students experience high levels of success with challenging content in our classrooms and show consistent academic growth and achievement each year.  We are committed to preparing well-rounded graduates who compete globally, because they persevere through challenges, think critically, advocate for and drive their own learning experiences, and collaborate effectively with diverse peers.</a:t>
                      </a:r>
                    </a:p>
                  </a:txBody>
                  <a:tcPr>
                    <a:solidFill>
                      <a:schemeClr val="tx2"/>
                    </a:solidFill>
                  </a:tcPr>
                </a:tc>
                <a:extLst>
                  <a:ext uri="{0D108BD9-81ED-4DB2-BD59-A6C34878D82A}">
                    <a16:rowId xmlns:a16="http://schemas.microsoft.com/office/drawing/2014/main" val="10000"/>
                  </a:ext>
                </a:extLst>
              </a:tr>
            </a:tbl>
          </a:graphicData>
        </a:graphic>
      </p:graphicFrame>
    </p:spTree>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0"/>
            <a:ext cx="7569200" cy="431800"/>
          </a:xfrm>
        </p:spPr>
        <p:txBody>
          <a:bodyPr rtlCol="0">
            <a:normAutofit fontScale="90000"/>
          </a:bodyPr>
          <a:lstStyle/>
          <a:p>
            <a:pPr fontAlgn="auto">
              <a:spcAft>
                <a:spcPts val="0"/>
              </a:spcAft>
              <a:defRPr/>
            </a:pPr>
            <a:r>
              <a:rPr lang="en-US" sz="3200" b="1" dirty="0">
                <a:latin typeface="Segoe UI" panose="020B0502040204020203" pitchFamily="34" charset="0"/>
                <a:cs typeface="Segoe UI" panose="020B0502040204020203" pitchFamily="34" charset="0"/>
              </a:rPr>
              <a:t>Vision and Key Levers</a:t>
            </a:r>
            <a:endParaRPr lang="en-US" sz="3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pPr>
              <a:defRPr/>
            </a:pPr>
            <a:fld id="{14ECB012-B52D-44B2-9350-C99E6624E167}" type="slidenum">
              <a:rPr lang="en-US"/>
              <a:pPr>
                <a:defRPr/>
              </a:pPr>
              <a:t>8</a:t>
            </a:fld>
            <a:endParaRPr lang="en-US" dirty="0"/>
          </a:p>
        </p:txBody>
      </p:sp>
      <p:graphicFrame>
        <p:nvGraphicFramePr>
          <p:cNvPr id="6" name="Table 5"/>
          <p:cNvGraphicFramePr>
            <a:graphicFrameLocks noGrp="1"/>
          </p:cNvGraphicFramePr>
          <p:nvPr/>
        </p:nvGraphicFramePr>
        <p:xfrm>
          <a:off x="1117600" y="1280160"/>
          <a:ext cx="7315200" cy="5577840"/>
        </p:xfrm>
        <a:graphic>
          <a:graphicData uri="http://schemas.openxmlformats.org/drawingml/2006/table">
            <a:tbl>
              <a:tblPr firstRow="1" bandRow="1">
                <a:tableStyleId>{2D5ABB26-0587-4C30-8999-92F81FD0307C}</a:tableStyleId>
              </a:tblPr>
              <a:tblGrid>
                <a:gridCol w="972021">
                  <a:extLst>
                    <a:ext uri="{9D8B030D-6E8A-4147-A177-3AD203B41FA5}">
                      <a16:colId xmlns:a16="http://schemas.microsoft.com/office/drawing/2014/main" val="20000"/>
                    </a:ext>
                  </a:extLst>
                </a:gridCol>
                <a:gridCol w="6343179">
                  <a:extLst>
                    <a:ext uri="{9D8B030D-6E8A-4147-A177-3AD203B41FA5}">
                      <a16:colId xmlns:a16="http://schemas.microsoft.com/office/drawing/2014/main" val="20001"/>
                    </a:ext>
                  </a:extLst>
                </a:gridCol>
              </a:tblGrid>
              <a:tr h="347410">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If we…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Act as a</a:t>
                      </a:r>
                      <a:r>
                        <a:rPr lang="en-US" sz="1600" baseline="0" dirty="0">
                          <a:solidFill>
                            <a:schemeClr val="tx1"/>
                          </a:solidFill>
                          <a:latin typeface="Segoe UI" panose="020B0502040204020203" pitchFamily="34" charset="0"/>
                          <a:cs typeface="Segoe UI" panose="020B0502040204020203" pitchFamily="34" charset="0"/>
                        </a:rPr>
                        <a:t> </a:t>
                      </a:r>
                      <a:r>
                        <a:rPr lang="en-US" sz="1600" b="1" baseline="0" dirty="0">
                          <a:solidFill>
                            <a:schemeClr val="tx1"/>
                          </a:solidFill>
                          <a:latin typeface="Segoe UI" panose="020B0502040204020203" pitchFamily="34" charset="0"/>
                          <a:cs typeface="Segoe UI" panose="020B0502040204020203" pitchFamily="34" charset="0"/>
                        </a:rPr>
                        <a:t>collaborative service </a:t>
                      </a:r>
                      <a:r>
                        <a:rPr lang="en-US" sz="1600" baseline="0" dirty="0">
                          <a:solidFill>
                            <a:schemeClr val="tx1"/>
                          </a:solidFill>
                          <a:latin typeface="Segoe UI" panose="020B0502040204020203" pitchFamily="34" charset="0"/>
                          <a:cs typeface="Segoe UI" panose="020B0502040204020203" pitchFamily="34" charset="0"/>
                        </a:rPr>
                        <a:t>that provides intentional support to every school</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8345">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Leverage</a:t>
                      </a:r>
                      <a:r>
                        <a:rPr lang="en-US" sz="1600" baseline="0" dirty="0">
                          <a:solidFill>
                            <a:schemeClr val="tx1"/>
                          </a:solidFill>
                          <a:latin typeface="Segoe UI" panose="020B0502040204020203" pitchFamily="34" charset="0"/>
                          <a:cs typeface="Segoe UI" panose="020B0502040204020203" pitchFamily="34" charset="0"/>
                        </a:rPr>
                        <a:t> the strengths and talents of </a:t>
                      </a:r>
                      <a:r>
                        <a:rPr lang="en-US" sz="1600" b="1" baseline="0" dirty="0">
                          <a:solidFill>
                            <a:schemeClr val="tx1"/>
                          </a:solidFill>
                          <a:latin typeface="Segoe UI" panose="020B0502040204020203" pitchFamily="34" charset="0"/>
                          <a:cs typeface="Segoe UI" panose="020B0502040204020203" pitchFamily="34" charset="0"/>
                        </a:rPr>
                        <a:t>our people</a:t>
                      </a:r>
                      <a:endParaRPr lang="en-US" sz="1600" b="1"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5848">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Invest all </a:t>
                      </a:r>
                      <a:r>
                        <a:rPr lang="en-US" sz="1600" b="1" dirty="0">
                          <a:solidFill>
                            <a:schemeClr val="tx1"/>
                          </a:solidFill>
                          <a:latin typeface="Segoe UI" panose="020B0502040204020203" pitchFamily="34" charset="0"/>
                          <a:cs typeface="Segoe UI" panose="020B0502040204020203" pitchFamily="34" charset="0"/>
                        </a:rPr>
                        <a:t>stakeholders</a:t>
                      </a:r>
                      <a:r>
                        <a:rPr lang="en-US" sz="1600" dirty="0">
                          <a:solidFill>
                            <a:schemeClr val="tx1"/>
                          </a:solidFill>
                          <a:latin typeface="Segoe UI" panose="020B0502040204020203" pitchFamily="34" charset="0"/>
                          <a:cs typeface="Segoe UI" panose="020B0502040204020203" pitchFamily="34" charset="0"/>
                        </a:rPr>
                        <a:t> in our vision and strategies for student</a:t>
                      </a:r>
                      <a:r>
                        <a:rPr lang="en-US" sz="1600" baseline="0" dirty="0">
                          <a:solidFill>
                            <a:schemeClr val="tx1"/>
                          </a:solidFill>
                          <a:latin typeface="Segoe UI" panose="020B0502040204020203" pitchFamily="34" charset="0"/>
                          <a:cs typeface="Segoe UI" panose="020B0502040204020203" pitchFamily="34" charset="0"/>
                        </a:rPr>
                        <a:t> success</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5848">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Equip</a:t>
                      </a:r>
                      <a:r>
                        <a:rPr lang="en-US" sz="1600" baseline="0" dirty="0">
                          <a:solidFill>
                            <a:schemeClr val="tx1"/>
                          </a:solidFill>
                          <a:latin typeface="Segoe UI" panose="020B0502040204020203" pitchFamily="34" charset="0"/>
                          <a:cs typeface="Segoe UI" panose="020B0502040204020203" pitchFamily="34" charset="0"/>
                        </a:rPr>
                        <a:t> all </a:t>
                      </a:r>
                      <a:r>
                        <a:rPr lang="en-US" sz="1600" b="1" baseline="0" dirty="0">
                          <a:solidFill>
                            <a:schemeClr val="tx1"/>
                          </a:solidFill>
                          <a:latin typeface="Segoe UI" panose="020B0502040204020203" pitchFamily="34" charset="0"/>
                          <a:cs typeface="Segoe UI" panose="020B0502040204020203" pitchFamily="34" charset="0"/>
                        </a:rPr>
                        <a:t>leaders</a:t>
                      </a:r>
                      <a:r>
                        <a:rPr lang="en-US" sz="1600" baseline="0" dirty="0">
                          <a:solidFill>
                            <a:schemeClr val="tx1"/>
                          </a:solidFill>
                          <a:latin typeface="Segoe UI" panose="020B0502040204020203" pitchFamily="34" charset="0"/>
                          <a:cs typeface="Segoe UI" panose="020B0502040204020203" pitchFamily="34" charset="0"/>
                        </a:rPr>
                        <a:t> to be agents of change</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5556">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Foster a dynamic,</a:t>
                      </a:r>
                      <a:r>
                        <a:rPr lang="en-US" sz="1600" baseline="0" dirty="0">
                          <a:solidFill>
                            <a:schemeClr val="tx1"/>
                          </a:solidFill>
                          <a:latin typeface="Segoe UI" panose="020B0502040204020203" pitchFamily="34" charset="0"/>
                          <a:cs typeface="Segoe UI" panose="020B0502040204020203" pitchFamily="34" charset="0"/>
                        </a:rPr>
                        <a:t> coherent </a:t>
                      </a:r>
                      <a:r>
                        <a:rPr lang="en-US" sz="1600" b="1" baseline="0" dirty="0">
                          <a:solidFill>
                            <a:schemeClr val="tx1"/>
                          </a:solidFill>
                          <a:latin typeface="Segoe UI" panose="020B0502040204020203" pitchFamily="34" charset="0"/>
                          <a:cs typeface="Segoe UI" panose="020B0502040204020203" pitchFamily="34" charset="0"/>
                        </a:rPr>
                        <a:t>instructional system </a:t>
                      </a:r>
                      <a:r>
                        <a:rPr lang="en-US" sz="1600" baseline="0" dirty="0">
                          <a:solidFill>
                            <a:schemeClr val="tx1"/>
                          </a:solidFill>
                          <a:latin typeface="Segoe UI" panose="020B0502040204020203" pitchFamily="34" charset="0"/>
                          <a:cs typeface="Segoe UI" panose="020B0502040204020203" pitchFamily="34" charset="0"/>
                        </a:rPr>
                        <a:t>to support and develop our schools in achieving our shared vision.</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67370">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Then…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spcBef>
                          <a:spcPts val="300"/>
                        </a:spcBef>
                        <a:spcAft>
                          <a:spcPts val="300"/>
                        </a:spcAft>
                        <a:buFont typeface="Wingdings" panose="05000000000000000000" pitchFamily="2" charset="2"/>
                        <a:buChar char="§"/>
                      </a:pPr>
                      <a:r>
                        <a:rPr lang="en-US" sz="1600" dirty="0">
                          <a:solidFill>
                            <a:schemeClr val="tx1"/>
                          </a:solidFill>
                          <a:latin typeface="Segoe UI" panose="020B0502040204020203" pitchFamily="34" charset="0"/>
                          <a:cs typeface="Segoe UI" panose="020B0502040204020203" pitchFamily="34" charset="0"/>
                        </a:rPr>
                        <a:t>Principals</a:t>
                      </a:r>
                      <a:r>
                        <a:rPr lang="en-US" sz="1600" baseline="0" dirty="0">
                          <a:solidFill>
                            <a:schemeClr val="tx1"/>
                          </a:solidFill>
                          <a:latin typeface="Segoe UI" panose="020B0502040204020203" pitchFamily="34" charset="0"/>
                          <a:cs typeface="Segoe UI" panose="020B0502040204020203" pitchFamily="34" charset="0"/>
                        </a:rPr>
                        <a:t> will create conditions, structures, and supports that foster an intentional culture of teaching and learning which meets the academic, social, and emotional needs of students.</a:t>
                      </a:r>
                    </a:p>
                    <a:p>
                      <a:pPr marL="285750" indent="-285750" algn="l">
                        <a:spcBef>
                          <a:spcPts val="300"/>
                        </a:spcBef>
                        <a:spcAft>
                          <a:spcPts val="300"/>
                        </a:spcAft>
                        <a:buFont typeface="Wingdings" panose="05000000000000000000" pitchFamily="2" charset="2"/>
                        <a:buChar char="§"/>
                      </a:pPr>
                      <a:r>
                        <a:rPr lang="en-US" sz="1600" baseline="0" dirty="0">
                          <a:solidFill>
                            <a:schemeClr val="tx1"/>
                          </a:solidFill>
                          <a:latin typeface="Segoe UI" panose="020B0502040204020203" pitchFamily="34" charset="0"/>
                          <a:cs typeface="Segoe UI" panose="020B0502040204020203" pitchFamily="34" charset="0"/>
                        </a:rPr>
                        <a:t>Teachers will meet the academic, emotional and social needs of students by using high-yield practices and resources to craft instructional experiences that accelerate student growth and achievement.</a:t>
                      </a:r>
                    </a:p>
                    <a:p>
                      <a:pPr marL="285750" indent="-285750" algn="l">
                        <a:spcBef>
                          <a:spcPts val="300"/>
                        </a:spcBef>
                        <a:spcAft>
                          <a:spcPts val="300"/>
                        </a:spcAft>
                        <a:buFont typeface="Wingdings" panose="05000000000000000000" pitchFamily="2" charset="2"/>
                        <a:buChar char="§"/>
                      </a:pPr>
                      <a:r>
                        <a:rPr lang="en-US" sz="1600" baseline="0" dirty="0">
                          <a:solidFill>
                            <a:schemeClr val="tx1"/>
                          </a:solidFill>
                          <a:latin typeface="Segoe UI" panose="020B0502040204020203" pitchFamily="34" charset="0"/>
                          <a:cs typeface="Segoe UI" panose="020B0502040204020203" pitchFamily="34" charset="0"/>
                        </a:rPr>
                        <a:t>Students will experience optimal learning environments which will allow them to think critically, collaborate with peers and demonstrate learning expectations.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216" name="TextBox 4"/>
          <p:cNvSpPr txBox="1">
            <a:spLocks noChangeArrowheads="1"/>
          </p:cNvSpPr>
          <p:nvPr/>
        </p:nvSpPr>
        <p:spPr bwMode="auto">
          <a:xfrm>
            <a:off x="1117600" y="431800"/>
            <a:ext cx="7700963" cy="646113"/>
          </a:xfrm>
          <a:prstGeom prst="rect">
            <a:avLst/>
          </a:prstGeom>
          <a:noFill/>
          <a:ln w="9525">
            <a:noFill/>
            <a:miter lim="800000"/>
            <a:headEnd/>
            <a:tailEnd/>
          </a:ln>
        </p:spPr>
        <p:txBody>
          <a:bodyPr>
            <a:spAutoFit/>
          </a:bodyPr>
          <a:lstStyle/>
          <a:p>
            <a:r>
              <a:rPr lang="en-US" b="1" dirty="0">
                <a:latin typeface="Segoe UI" pitchFamily="34" charset="0"/>
                <a:cs typeface="Segoe UI" pitchFamily="34" charset="0"/>
              </a:rPr>
              <a:t>Our key levers represent HOW we will get there, the commitments that we will make and where we will focus our time, our resources, and our capacity.</a:t>
            </a:r>
          </a:p>
        </p:txBody>
      </p:sp>
    </p:spTree>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19200" y="-269875"/>
            <a:ext cx="7772400" cy="1073150"/>
          </a:xfrm>
        </p:spPr>
        <p:txBody>
          <a:bodyPr/>
          <a:lstStyle/>
          <a:p>
            <a:pPr algn="l"/>
            <a:r>
              <a:rPr lang="en-US" sz="3600" b="1"/>
              <a:t>Chief of Schools Department Priorities</a:t>
            </a:r>
          </a:p>
        </p:txBody>
      </p:sp>
      <p:sp>
        <p:nvSpPr>
          <p:cNvPr id="5" name="Content Placeholder 2"/>
          <p:cNvSpPr>
            <a:spLocks noGrp="1"/>
          </p:cNvSpPr>
          <p:nvPr>
            <p:ph idx="1"/>
          </p:nvPr>
        </p:nvSpPr>
        <p:spPr>
          <a:xfrm>
            <a:off x="1219200" y="990600"/>
            <a:ext cx="7696200" cy="5689600"/>
          </a:xfrm>
        </p:spPr>
        <p:txBody>
          <a:bodyPr rtlCol="0">
            <a:normAutofit fontScale="92500" lnSpcReduction="20000"/>
          </a:bodyPr>
          <a:lstStyle/>
          <a:p>
            <a:pPr marL="0" indent="0" fontAlgn="auto">
              <a:spcAft>
                <a:spcPts val="0"/>
              </a:spcAft>
              <a:buFont typeface="Arial"/>
              <a:buNone/>
              <a:defRPr/>
            </a:pPr>
            <a:r>
              <a:rPr lang="en-US" sz="2400" b="1" dirty="0">
                <a:solidFill>
                  <a:srgbClr val="000000"/>
                </a:solidFill>
              </a:rPr>
              <a:t>PRIORITIES:</a:t>
            </a:r>
          </a:p>
          <a:p>
            <a:pPr marL="0" indent="0" fontAlgn="auto">
              <a:spcAft>
                <a:spcPts val="0"/>
              </a:spcAft>
              <a:buFont typeface="Arial"/>
              <a:buNone/>
              <a:defRPr/>
            </a:pPr>
            <a:endParaRPr lang="en-US" sz="2400" dirty="0"/>
          </a:p>
          <a:p>
            <a:pPr fontAlgn="auto">
              <a:spcAft>
                <a:spcPts val="0"/>
              </a:spcAft>
              <a:buFont typeface="Arial"/>
              <a:buChar char="•"/>
              <a:defRPr/>
            </a:pPr>
            <a:r>
              <a:rPr lang="en-US" sz="2400" dirty="0"/>
              <a:t>Support </a:t>
            </a:r>
            <a:r>
              <a:rPr lang="en-US" sz="2400" b="1" dirty="0">
                <a:solidFill>
                  <a:srgbClr val="FF0000"/>
                </a:solidFill>
              </a:rPr>
              <a:t>all</a:t>
            </a:r>
            <a:r>
              <a:rPr lang="en-US" sz="2400" dirty="0"/>
              <a:t> schools in their implementation of improvement strategies (human capital, extended day, coaching leaders concerning Tennessee State standards)</a:t>
            </a:r>
          </a:p>
          <a:p>
            <a:pPr fontAlgn="auto">
              <a:spcAft>
                <a:spcPts val="0"/>
              </a:spcAft>
              <a:buFont typeface="Arial"/>
              <a:buChar char="•"/>
              <a:defRPr/>
            </a:pPr>
            <a:r>
              <a:rPr lang="en-US" sz="2400" dirty="0"/>
              <a:t>Develop educators by providing quality professional development for </a:t>
            </a:r>
            <a:r>
              <a:rPr lang="en-US" sz="2400" b="1" dirty="0">
                <a:solidFill>
                  <a:srgbClr val="FF0000"/>
                </a:solidFill>
              </a:rPr>
              <a:t>all</a:t>
            </a:r>
            <a:r>
              <a:rPr lang="en-US" sz="2400" b="1" dirty="0"/>
              <a:t> </a:t>
            </a:r>
            <a:r>
              <a:rPr lang="en-US" sz="2400" dirty="0"/>
              <a:t>leaders (ILDs, ILTs, ISW week, principals, assistant principals, and PLC Coaches) </a:t>
            </a:r>
          </a:p>
          <a:p>
            <a:pPr fontAlgn="auto">
              <a:spcAft>
                <a:spcPts val="0"/>
              </a:spcAft>
              <a:buFont typeface="Arial"/>
              <a:buChar char="•"/>
              <a:defRPr/>
            </a:pPr>
            <a:r>
              <a:rPr lang="en-US" sz="2400" dirty="0"/>
              <a:t>Build capacity by implementing and building  Instructional Leadership Teams in </a:t>
            </a:r>
            <a:r>
              <a:rPr lang="en-US" sz="2400" b="1" dirty="0">
                <a:solidFill>
                  <a:srgbClr val="FF0000"/>
                </a:solidFill>
              </a:rPr>
              <a:t>all</a:t>
            </a:r>
            <a:r>
              <a:rPr lang="en-US" sz="2400" dirty="0"/>
              <a:t> schools </a:t>
            </a:r>
          </a:p>
          <a:p>
            <a:pPr fontAlgn="auto">
              <a:spcAft>
                <a:spcPts val="0"/>
              </a:spcAft>
              <a:buFont typeface="Arial"/>
              <a:buChar char="•"/>
              <a:defRPr/>
            </a:pPr>
            <a:r>
              <a:rPr lang="en-US" sz="2400" dirty="0"/>
              <a:t>Define clear roles and responsibilities in </a:t>
            </a:r>
            <a:r>
              <a:rPr lang="en-US" sz="2400" b="1" dirty="0">
                <a:solidFill>
                  <a:srgbClr val="FF0000"/>
                </a:solidFill>
              </a:rPr>
              <a:t>all</a:t>
            </a:r>
            <a:r>
              <a:rPr lang="en-US" sz="2400" dirty="0"/>
              <a:t> schools to ensure alignment of strategies (leaders, coaches, teacher leaders) </a:t>
            </a:r>
          </a:p>
          <a:p>
            <a:pPr fontAlgn="auto">
              <a:spcAft>
                <a:spcPts val="0"/>
              </a:spcAft>
              <a:buFont typeface="Arial"/>
              <a:buChar char="•"/>
              <a:defRPr/>
            </a:pPr>
            <a:r>
              <a:rPr lang="en-US" sz="2400" dirty="0"/>
              <a:t>Utilize data and technology to support improvement </a:t>
            </a:r>
          </a:p>
          <a:p>
            <a:pPr fontAlgn="auto">
              <a:spcAft>
                <a:spcPts val="0"/>
              </a:spcAft>
              <a:buFont typeface="Arial"/>
              <a:buChar char="•"/>
              <a:defRPr/>
            </a:pPr>
            <a:r>
              <a:rPr lang="en-US" sz="2400" dirty="0"/>
              <a:t>Build a pipeline of effective leaders to support </a:t>
            </a:r>
            <a:r>
              <a:rPr lang="en-US" sz="2400" b="1" dirty="0">
                <a:solidFill>
                  <a:srgbClr val="FF0000"/>
                </a:solidFill>
              </a:rPr>
              <a:t>all</a:t>
            </a:r>
            <a:r>
              <a:rPr lang="en-US" sz="2400" b="1" dirty="0"/>
              <a:t>  </a:t>
            </a:r>
            <a:r>
              <a:rPr lang="en-US" sz="2400" dirty="0"/>
              <a:t>schools  (principal and teacher leaders) </a:t>
            </a:r>
          </a:p>
          <a:p>
            <a:pPr fontAlgn="auto">
              <a:spcAft>
                <a:spcPts val="0"/>
              </a:spcAft>
              <a:buFont typeface="Arial"/>
              <a:buChar char="•"/>
              <a:defRPr/>
            </a:pPr>
            <a:r>
              <a:rPr lang="en-US" sz="2400" dirty="0"/>
              <a:t>Establish “non-negotiables” for </a:t>
            </a:r>
            <a:r>
              <a:rPr lang="en-US" sz="2400" b="1" dirty="0">
                <a:solidFill>
                  <a:srgbClr val="FF0000"/>
                </a:solidFill>
              </a:rPr>
              <a:t>all</a:t>
            </a:r>
            <a:r>
              <a:rPr lang="en-US" sz="2400" dirty="0"/>
              <a:t> schools to increase the achievement of students </a:t>
            </a:r>
          </a:p>
          <a:p>
            <a:pPr marL="0" indent="0" fontAlgn="auto">
              <a:spcAft>
                <a:spcPts val="0"/>
              </a:spcAft>
              <a:buFont typeface="Arial"/>
              <a:buNone/>
              <a:defRPr/>
            </a:pPr>
            <a:endParaRPr lang="en-US" sz="2300" b="1" dirty="0"/>
          </a:p>
        </p:txBody>
      </p:sp>
    </p:spTree>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1836</TotalTime>
  <Words>2478</Words>
  <Application>Microsoft Office PowerPoint</Application>
  <PresentationFormat>On-screen Show (4:3)</PresentationFormat>
  <Paragraphs>253</Paragraphs>
  <Slides>38</Slides>
  <Notes>19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ＭＳ Ｐゴシック</vt:lpstr>
      <vt:lpstr>Arial</vt:lpstr>
      <vt:lpstr>Calibri</vt:lpstr>
      <vt:lpstr>Segoe UI</vt:lpstr>
      <vt:lpstr>Times New Roman</vt:lpstr>
      <vt:lpstr>Wingdings</vt:lpstr>
      <vt:lpstr>Office Theme</vt:lpstr>
      <vt:lpstr>   Librarians as Literacy Leaders</vt:lpstr>
      <vt:lpstr> GROUP NORMS</vt:lpstr>
      <vt:lpstr> Curriculum Connection​ </vt:lpstr>
      <vt:lpstr>   Objectives</vt:lpstr>
      <vt:lpstr>Agenda</vt:lpstr>
      <vt:lpstr>PowerPoint Presentation</vt:lpstr>
      <vt:lpstr>Chief of Schools Vision </vt:lpstr>
      <vt:lpstr>Vision and Key Levers</vt:lpstr>
      <vt:lpstr>Chief of Schools Department Priorities</vt:lpstr>
      <vt:lpstr>Context for presentation </vt:lpstr>
      <vt:lpstr>“Activating and Building Prior Knowledge”  </vt:lpstr>
      <vt:lpstr>PowerPoint Presentation</vt:lpstr>
      <vt:lpstr>Airtight Activity: MODELING </vt:lpstr>
      <vt:lpstr>PowerPoint Presentation</vt:lpstr>
      <vt:lpstr>          “Using Sensory Images”  </vt:lpstr>
      <vt:lpstr>PowerPoint Presentation</vt:lpstr>
      <vt:lpstr>Airtight Activity: Modeling  </vt:lpstr>
      <vt:lpstr>PowerPoint Presentation</vt:lpstr>
      <vt:lpstr>“Questioning”</vt:lpstr>
      <vt:lpstr>PowerPoint Presentation</vt:lpstr>
      <vt:lpstr>Airtight Activity:  Modeling</vt:lpstr>
      <vt:lpstr>PowerPoint Presentation</vt:lpstr>
      <vt:lpstr>“Making Predictions and Inferences”</vt:lpstr>
      <vt:lpstr>PowerPoint Presentation</vt:lpstr>
      <vt:lpstr>Airtight Activity:  Modeling</vt:lpstr>
      <vt:lpstr>PowerPoint Presentation</vt:lpstr>
      <vt:lpstr>“Determining Main Idea”</vt:lpstr>
      <vt:lpstr>PowerPoint Presentation</vt:lpstr>
      <vt:lpstr>Airtight Activity:  Modeling</vt:lpstr>
      <vt:lpstr>“Fix-Up Options”</vt:lpstr>
      <vt:lpstr>PowerPoint Presentation</vt:lpstr>
      <vt:lpstr>Airtight Activity:  Modeling</vt:lpstr>
      <vt:lpstr>Reflection:  </vt:lpstr>
      <vt:lpstr>Reflection: Application </vt:lpstr>
      <vt:lpstr>Reflection:   One minute paper on post-it</vt:lpstr>
      <vt:lpstr>Closing</vt:lpstr>
      <vt:lpstr>Next steps and activities for follow up</vt:lpstr>
      <vt:lpstr>Questions</vt:lpstr>
    </vt:vector>
  </TitlesOfParts>
  <Company>Shelby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Headline Here.</dc:title>
  <dc:creator>Robert LaBonia</dc:creator>
  <cp:lastModifiedBy>APRIL R WILSON</cp:lastModifiedBy>
  <cp:revision>241</cp:revision>
  <cp:lastPrinted>2015-01-30T22:52:52Z</cp:lastPrinted>
  <dcterms:created xsi:type="dcterms:W3CDTF">2015-01-26T22:34:29Z</dcterms:created>
  <dcterms:modified xsi:type="dcterms:W3CDTF">2017-08-02T15:30:56Z</dcterms:modified>
</cp:coreProperties>
</file>