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6" r:id="rId3"/>
    <p:sldId id="273" r:id="rId4"/>
    <p:sldId id="264" r:id="rId5"/>
    <p:sldId id="274" r:id="rId6"/>
    <p:sldId id="275" r:id="rId7"/>
    <p:sldId id="276" r:id="rId8"/>
    <p:sldId id="284" r:id="rId9"/>
    <p:sldId id="283" r:id="rId10"/>
    <p:sldId id="282" r:id="rId11"/>
    <p:sldId id="281" r:id="rId12"/>
    <p:sldId id="280" r:id="rId13"/>
    <p:sldId id="279" r:id="rId14"/>
    <p:sldId id="278" r:id="rId15"/>
    <p:sldId id="277" r:id="rId16"/>
    <p:sldId id="268" r:id="rId17"/>
    <p:sldId id="265" r:id="rId18"/>
    <p:sldId id="269" r:id="rId19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D60C1C-0F72-4324-ACC8-9CBE23D297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0A3AFB-90A7-4360-B7C8-31DF274E5D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544C36C3-687E-4B23-8FCB-8A02C2EE41B5}" type="datetimeFigureOut">
              <a:rPr lang="en-US"/>
              <a:pPr>
                <a:defRPr/>
              </a:pPr>
              <a:t>7/22/2019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B18C8-589B-4CC1-95E3-C00DA3BF92A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851975-D580-4099-8B7C-3D0C8E82E4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BAE71E67-3478-40FD-B582-7126DC4EE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4628A3-03FE-469B-9193-D4A251C6630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89BD3A-671C-4C35-B77C-AF6F768B6B4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72D4D6-6013-4B2D-856E-9DACF4EA748E}" type="datetimeFigureOut">
              <a:rPr lang="en-US"/>
              <a:pPr>
                <a:defRPr/>
              </a:pPr>
              <a:t>7/22/2019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5E27343-38D0-43DA-95B6-437CA1090D9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E1BABF1-A8A5-455C-A5F3-A502762D1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06207C-7A90-4B95-91E6-B2F3C5695F9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247C0E-19C4-4059-945A-A18E73C614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1D11B3-61B8-4A7E-AE9C-FB9C52A5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181">
            <a:extLst>
              <a:ext uri="{FF2B5EF4-FFF2-40B4-BE49-F238E27FC236}">
                <a16:creationId xmlns:a16="http://schemas.microsoft.com/office/drawing/2014/main" id="{AB47F2D9-4F3A-4501-8608-ED7715F0289F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hape 182">
            <a:extLst>
              <a:ext uri="{FF2B5EF4-FFF2-40B4-BE49-F238E27FC236}">
                <a16:creationId xmlns:a16="http://schemas.microsoft.com/office/drawing/2014/main" id="{298C00C3-8A63-4222-9CE3-7077F109633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01675" y="4416425"/>
            <a:ext cx="560705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62" tIns="93162" rIns="93162" bIns="9316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Take a look!  This is one of the official powerpoint templates for SCS.  I will show the other two options later in the presentation.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640A1-9905-4761-B102-86D583C9A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C7062-3966-4E77-8823-A480B15C8718}" type="datetimeFigureOut">
              <a:rPr lang="en-US"/>
              <a:pPr>
                <a:defRPr/>
              </a:pPr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BB023-5C08-4A98-B1C3-F1DD5FA1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C3F9C-31EB-4EF7-A2B2-A46FEFC5E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BD00C-00A5-484B-B7F6-F477DEC1C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5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DB83B-9BE8-4D0A-ACA1-A65DDAD5C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D1B52-E7B5-4C4D-A615-193A9DB61716}" type="datetimeFigureOut">
              <a:rPr lang="en-US"/>
              <a:pPr>
                <a:defRPr/>
              </a:pPr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33B74-49BF-4471-8D93-EDC1DF3B2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24A6F-D7A6-4816-8106-9D3EC41AA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7A691-8642-4B63-A39D-6E452362F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9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069E2-5BA0-46DA-940A-1921013FB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E6D5C-5A69-4DEB-8690-8B5388100353}" type="datetimeFigureOut">
              <a:rPr lang="en-US"/>
              <a:pPr>
                <a:defRPr/>
              </a:pPr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EF781-F63A-4C9A-B5F9-B43ED3EF5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20CB-020A-468F-A7A8-36C2EC705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C3972-0DD8-4C4B-BD11-D9F8511CB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05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">
            <a:extLst>
              <a:ext uri="{FF2B5EF4-FFF2-40B4-BE49-F238E27FC236}">
                <a16:creationId xmlns:a16="http://schemas.microsoft.com/office/drawing/2014/main" id="{90372684-0E38-4CB2-BA10-8E597F20E30E}"/>
              </a:ext>
            </a:extLst>
          </p:cNvPr>
          <p:cNvSpPr/>
          <p:nvPr/>
        </p:nvSpPr>
        <p:spPr>
          <a:xfrm>
            <a:off x="10059988" y="876300"/>
            <a:ext cx="1731962" cy="577850"/>
          </a:xfrm>
          <a:prstGeom prst="triangle">
            <a:avLst>
              <a:gd name="adj" fmla="val 32425"/>
            </a:avLst>
          </a:prstGeom>
          <a:solidFill>
            <a:schemeClr val="tx1">
              <a:lumMod val="50000"/>
            </a:schemeClr>
          </a:solidFill>
          <a:ln>
            <a:noFill/>
          </a:ln>
        </p:spPr>
        <p:txBody>
          <a:bodyPr lIns="121900" tIns="121900" rIns="121900" bIns="1219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240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4" name="Shape 11">
            <a:extLst>
              <a:ext uri="{FF2B5EF4-FFF2-40B4-BE49-F238E27FC236}">
                <a16:creationId xmlns:a16="http://schemas.microsoft.com/office/drawing/2014/main" id="{A9F6B1D3-5FBA-40C1-946A-74CCF965EE01}"/>
              </a:ext>
            </a:extLst>
          </p:cNvPr>
          <p:cNvGrpSpPr>
            <a:grpSpLocks/>
          </p:cNvGrpSpPr>
          <p:nvPr/>
        </p:nvGrpSpPr>
        <p:grpSpPr bwMode="auto">
          <a:xfrm>
            <a:off x="0" y="-9525"/>
            <a:ext cx="11549063" cy="6867525"/>
            <a:chOff x="0" y="-7088"/>
            <a:chExt cx="8661398" cy="5150588"/>
          </a:xfrm>
        </p:grpSpPr>
        <p:sp>
          <p:nvSpPr>
            <p:cNvPr id="5" name="Shape 12">
              <a:extLst>
                <a:ext uri="{FF2B5EF4-FFF2-40B4-BE49-F238E27FC236}">
                  <a16:creationId xmlns:a16="http://schemas.microsoft.com/office/drawing/2014/main" id="{F8AA64C7-CE42-4893-B357-2E066EFBE7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6"/>
              <a:ext cx="3525279" cy="5143444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/>
            </a:p>
          </p:txBody>
        </p:sp>
        <p:sp>
          <p:nvSpPr>
            <p:cNvPr id="6" name="Shape 13">
              <a:extLst>
                <a:ext uri="{FF2B5EF4-FFF2-40B4-BE49-F238E27FC236}">
                  <a16:creationId xmlns:a16="http://schemas.microsoft.com/office/drawing/2014/main" id="{D18D2037-3876-403B-BD02-41112E190E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3518135" y="-7088"/>
              <a:ext cx="5143263" cy="5143444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7" name="Shape 14">
            <a:extLst>
              <a:ext uri="{FF2B5EF4-FFF2-40B4-BE49-F238E27FC236}">
                <a16:creationId xmlns:a16="http://schemas.microsoft.com/office/drawing/2014/main" id="{EAFCA622-E1EF-4DF9-8780-8A947BF5A9C4}"/>
              </a:ext>
            </a:extLst>
          </p:cNvPr>
          <p:cNvGrpSpPr>
            <a:grpSpLocks/>
          </p:cNvGrpSpPr>
          <p:nvPr/>
        </p:nvGrpSpPr>
        <p:grpSpPr bwMode="auto">
          <a:xfrm rot="10800000" flipH="1">
            <a:off x="0" y="1454150"/>
            <a:ext cx="11796713" cy="3949700"/>
            <a:chOff x="-8178042" y="-4493254"/>
            <a:chExt cx="19483597" cy="6522736"/>
          </a:xfrm>
        </p:grpSpPr>
        <p:sp>
          <p:nvSpPr>
            <p:cNvPr id="8" name="Shape 15">
              <a:extLst>
                <a:ext uri="{FF2B5EF4-FFF2-40B4-BE49-F238E27FC236}">
                  <a16:creationId xmlns:a16="http://schemas.microsoft.com/office/drawing/2014/main" id="{FACF32BA-88F2-45C3-ABDC-F7A6E2320E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8151823" y="-4467037"/>
              <a:ext cx="12968089" cy="6522736"/>
            </a:xfrm>
            <a:prstGeom prst="rect">
              <a:avLst/>
            </a:prstGeom>
            <a:solidFill>
              <a:srgbClr val="0000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9" name="Shape 16">
              <a:extLst>
                <a:ext uri="{FF2B5EF4-FFF2-40B4-BE49-F238E27FC236}">
                  <a16:creationId xmlns:a16="http://schemas.microsoft.com/office/drawing/2014/main" id="{46FC4556-3C7B-4893-91EA-52A91733B6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8401" y="-4493254"/>
              <a:ext cx="6523373" cy="6522736"/>
            </a:xfrm>
            <a:prstGeom prst="rtTriangle">
              <a:avLst/>
            </a:prstGeom>
            <a:solidFill>
              <a:srgbClr val="00009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0" name="Shape 17">
            <a:extLst>
              <a:ext uri="{FF2B5EF4-FFF2-40B4-BE49-F238E27FC236}">
                <a16:creationId xmlns:a16="http://schemas.microsoft.com/office/drawing/2014/main" id="{F2B2E1AE-8BB1-4047-BCBF-F2E304ACE3B9}"/>
              </a:ext>
            </a:extLst>
          </p:cNvPr>
          <p:cNvGrpSpPr>
            <a:grpSpLocks/>
          </p:cNvGrpSpPr>
          <p:nvPr/>
        </p:nvGrpSpPr>
        <p:grpSpPr bwMode="auto">
          <a:xfrm>
            <a:off x="4902200" y="5703888"/>
            <a:ext cx="7308850" cy="577850"/>
            <a:chOff x="5582264" y="4646737"/>
            <a:chExt cx="5480828" cy="432996"/>
          </a:xfrm>
        </p:grpSpPr>
        <p:sp>
          <p:nvSpPr>
            <p:cNvPr id="11" name="Shape 18">
              <a:extLst>
                <a:ext uri="{FF2B5EF4-FFF2-40B4-BE49-F238E27FC236}">
                  <a16:creationId xmlns:a16="http://schemas.microsoft.com/office/drawing/2014/main" id="{E0B998C6-FA7A-40CA-A3CA-74BDD2B49B5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82264" y="4948883"/>
              <a:ext cx="394039" cy="130850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/>
            </a:p>
          </p:txBody>
        </p:sp>
        <p:grpSp>
          <p:nvGrpSpPr>
            <p:cNvPr id="12" name="Shape 19">
              <a:extLst>
                <a:ext uri="{FF2B5EF4-FFF2-40B4-BE49-F238E27FC236}">
                  <a16:creationId xmlns:a16="http://schemas.microsoft.com/office/drawing/2014/main" id="{376B9D7E-6DDD-4EEC-840C-856FB27D76F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85231" y="4646737"/>
              <a:ext cx="5477861" cy="304551"/>
              <a:chOff x="-24158748" y="330075"/>
              <a:chExt cx="30568422" cy="1699505"/>
            </a:xfrm>
          </p:grpSpPr>
          <p:sp>
            <p:nvSpPr>
              <p:cNvPr id="13" name="Shape 20">
                <a:extLst>
                  <a:ext uri="{FF2B5EF4-FFF2-40B4-BE49-F238E27FC236}">
                    <a16:creationId xmlns:a16="http://schemas.microsoft.com/office/drawing/2014/main" id="{887BB29D-5099-46D5-A888-4A4F6391A02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4158748" y="330075"/>
                <a:ext cx="28910911" cy="1699359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/>
              </a:p>
            </p:txBody>
          </p:sp>
          <p:sp>
            <p:nvSpPr>
              <p:cNvPr id="14" name="Shape 21">
                <a:extLst>
                  <a:ext uri="{FF2B5EF4-FFF2-40B4-BE49-F238E27FC236}">
                    <a16:creationId xmlns:a16="http://schemas.microsoft.com/office/drawing/2014/main" id="{2281301F-BDC4-42D1-B93F-4F0172830C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12305" y="330075"/>
                <a:ext cx="1700642" cy="1699359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914400" y="1454333"/>
            <a:ext cx="7157200" cy="3949200"/>
          </a:xfrm>
          <a:prstGeom prst="rect">
            <a:avLst/>
          </a:prstGeom>
        </p:spPr>
        <p:txBody>
          <a:bodyPr lIns="91425" tIns="91425" rIns="91425" bIns="91425"/>
          <a:lstStyle>
            <a:lvl1pPr lvl="0">
              <a:spcBef>
                <a:spcPts val="0"/>
              </a:spcBef>
              <a:buSzPct val="100000"/>
              <a:defRPr sz="6400"/>
            </a:lvl1pPr>
            <a:lvl2pPr lvl="1" algn="ctr">
              <a:spcBef>
                <a:spcPts val="0"/>
              </a:spcBef>
              <a:buSzPct val="100000"/>
              <a:defRPr sz="6400"/>
            </a:lvl2pPr>
            <a:lvl3pPr lvl="2" algn="ctr">
              <a:spcBef>
                <a:spcPts val="0"/>
              </a:spcBef>
              <a:buSzPct val="100000"/>
              <a:defRPr sz="6400"/>
            </a:lvl3pPr>
            <a:lvl4pPr lvl="3" algn="ctr">
              <a:spcBef>
                <a:spcPts val="0"/>
              </a:spcBef>
              <a:buSzPct val="100000"/>
              <a:defRPr sz="6400"/>
            </a:lvl4pPr>
            <a:lvl5pPr lvl="4" algn="ctr">
              <a:spcBef>
                <a:spcPts val="0"/>
              </a:spcBef>
              <a:buSzPct val="100000"/>
              <a:defRPr sz="6400"/>
            </a:lvl5pPr>
            <a:lvl6pPr lvl="5" algn="ctr">
              <a:spcBef>
                <a:spcPts val="0"/>
              </a:spcBef>
              <a:buSzPct val="100000"/>
              <a:defRPr sz="6400"/>
            </a:lvl6pPr>
            <a:lvl7pPr lvl="6" algn="ctr">
              <a:spcBef>
                <a:spcPts val="0"/>
              </a:spcBef>
              <a:buSzPct val="100000"/>
              <a:defRPr sz="6400"/>
            </a:lvl7pPr>
            <a:lvl8pPr lvl="7" algn="ctr">
              <a:spcBef>
                <a:spcPts val="0"/>
              </a:spcBef>
              <a:buSzPct val="100000"/>
              <a:defRPr sz="6400"/>
            </a:lvl8pPr>
            <a:lvl9pPr lvl="8" algn="ctr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2962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hape 62">
            <a:extLst>
              <a:ext uri="{FF2B5EF4-FFF2-40B4-BE49-F238E27FC236}">
                <a16:creationId xmlns:a16="http://schemas.microsoft.com/office/drawing/2014/main" id="{33C0B823-0E3E-40BE-A62E-DCE29D743A5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429750" cy="1770063"/>
            <a:chOff x="-3" y="40"/>
            <a:chExt cx="7072430" cy="1327314"/>
          </a:xfrm>
        </p:grpSpPr>
        <p:sp>
          <p:nvSpPr>
            <p:cNvPr id="5" name="Shape 63">
              <a:extLst>
                <a:ext uri="{FF2B5EF4-FFF2-40B4-BE49-F238E27FC236}">
                  <a16:creationId xmlns:a16="http://schemas.microsoft.com/office/drawing/2014/main" id="{B6CBD6D8-B7D1-43BA-A100-F2D5B3A22F3A}"/>
                </a:ext>
              </a:extLst>
            </p:cNvPr>
            <p:cNvSpPr/>
            <p:nvPr/>
          </p:nvSpPr>
          <p:spPr>
            <a:xfrm>
              <a:off x="6292555" y="126224"/>
              <a:ext cx="779872" cy="259511"/>
            </a:xfrm>
            <a:prstGeom prst="triangle">
              <a:avLst>
                <a:gd name="adj" fmla="val 32425"/>
              </a:avLst>
            </a:prstGeom>
            <a:solidFill>
              <a:schemeClr val="tx1">
                <a:lumMod val="50000"/>
              </a:schemeClr>
            </a:solidFill>
            <a:ln>
              <a:noFill/>
            </a:ln>
          </p:spPr>
          <p:txBody>
            <a:bodyPr lIns="91425" tIns="91425" rIns="91425" bIns="91425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24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6" name="Shape 64">
              <a:extLst>
                <a:ext uri="{FF2B5EF4-FFF2-40B4-BE49-F238E27FC236}">
                  <a16:creationId xmlns:a16="http://schemas.microsoft.com/office/drawing/2014/main" id="{2DB3303B-0171-4B26-9F95-36E350F523FA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 flipH="1">
              <a:off x="2" y="40"/>
              <a:ext cx="6756167" cy="1327314"/>
              <a:chOff x="-2168137" y="330075"/>
              <a:chExt cx="8650662" cy="1699506"/>
            </a:xfrm>
          </p:grpSpPr>
          <p:sp>
            <p:nvSpPr>
              <p:cNvPr id="10" name="Shape 65">
                <a:extLst>
                  <a:ext uri="{FF2B5EF4-FFF2-40B4-BE49-F238E27FC236}">
                    <a16:creationId xmlns:a16="http://schemas.microsoft.com/office/drawing/2014/main" id="{293D8C54-F413-44DC-B5B0-CA74AEC79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2168144" y="330075"/>
                <a:ext cx="6957878" cy="1699506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1" name="Shape 66">
                <a:extLst>
                  <a:ext uri="{FF2B5EF4-FFF2-40B4-BE49-F238E27FC236}">
                    <a16:creationId xmlns:a16="http://schemas.microsoft.com/office/drawing/2014/main" id="{3D0784B0-BAB1-41FA-9FEA-70EB2FE438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867" y="330075"/>
                <a:ext cx="1699832" cy="1699506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" name="Shape 67">
              <a:extLst>
                <a:ext uri="{FF2B5EF4-FFF2-40B4-BE49-F238E27FC236}">
                  <a16:creationId xmlns:a16="http://schemas.microsoft.com/office/drawing/2014/main" id="{DD47947A-8360-4C92-A22D-3E9335800978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 flipH="1">
              <a:off x="-3" y="381007"/>
              <a:ext cx="7072430" cy="771743"/>
              <a:chOff x="-9092084" y="330075"/>
              <a:chExt cx="15574609" cy="1699501"/>
            </a:xfrm>
          </p:grpSpPr>
          <p:sp>
            <p:nvSpPr>
              <p:cNvPr id="8" name="Shape 68">
                <a:extLst>
                  <a:ext uri="{FF2B5EF4-FFF2-40B4-BE49-F238E27FC236}">
                    <a16:creationId xmlns:a16="http://schemas.microsoft.com/office/drawing/2014/main" id="{CE92ACFF-010C-448D-9254-49E893A755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9118304" y="330927"/>
                <a:ext cx="13883428" cy="1698723"/>
              </a:xfrm>
              <a:prstGeom prst="rect">
                <a:avLst/>
              </a:pr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9" name="Shape 69">
                <a:extLst>
                  <a:ext uri="{FF2B5EF4-FFF2-40B4-BE49-F238E27FC236}">
                    <a16:creationId xmlns:a16="http://schemas.microsoft.com/office/drawing/2014/main" id="{F338C615-75B2-4897-BE6E-AD70143DF2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83477" y="330927"/>
                <a:ext cx="1699048" cy="1698723"/>
              </a:xfrm>
              <a:prstGeom prst="rtTriangle">
                <a:avLst/>
              </a:prstGeom>
              <a:solidFill>
                <a:srgbClr val="00009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2" name="Shape 70">
            <a:extLst>
              <a:ext uri="{FF2B5EF4-FFF2-40B4-BE49-F238E27FC236}">
                <a16:creationId xmlns:a16="http://schemas.microsoft.com/office/drawing/2014/main" id="{EDEDC678-EE35-463E-83FC-C6D6D57D13BD}"/>
              </a:ext>
            </a:extLst>
          </p:cNvPr>
          <p:cNvGrpSpPr>
            <a:grpSpLocks/>
          </p:cNvGrpSpPr>
          <p:nvPr/>
        </p:nvGrpSpPr>
        <p:grpSpPr bwMode="auto">
          <a:xfrm>
            <a:off x="9263063" y="5964238"/>
            <a:ext cx="2936875" cy="893762"/>
            <a:chOff x="5575241" y="4472722"/>
            <a:chExt cx="2202829" cy="670794"/>
          </a:xfrm>
        </p:grpSpPr>
        <p:sp>
          <p:nvSpPr>
            <p:cNvPr id="13" name="Shape 71">
              <a:extLst>
                <a:ext uri="{FF2B5EF4-FFF2-40B4-BE49-F238E27FC236}">
                  <a16:creationId xmlns:a16="http://schemas.microsoft.com/office/drawing/2014/main" id="{8FC9C877-9298-4E22-83C7-F531A650A0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5575241" y="4948116"/>
              <a:ext cx="394127" cy="131061"/>
            </a:xfrm>
            <a:prstGeom prst="triangle">
              <a:avLst>
                <a:gd name="adj" fmla="val 32426"/>
              </a:avLst>
            </a:prstGeom>
            <a:solidFill>
              <a:srgbClr val="D26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25" tIns="91425" rIns="91425" bIns="91425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/>
            </a:p>
          </p:txBody>
        </p:sp>
        <p:grpSp>
          <p:nvGrpSpPr>
            <p:cNvPr id="14" name="Shape 72">
              <a:extLst>
                <a:ext uri="{FF2B5EF4-FFF2-40B4-BE49-F238E27FC236}">
                  <a16:creationId xmlns:a16="http://schemas.microsoft.com/office/drawing/2014/main" id="{B1F53E8A-3D18-455C-AC1D-965CD42C9FE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734850" y="4472722"/>
              <a:ext cx="2040836" cy="670794"/>
              <a:chOff x="1297953" y="330075"/>
              <a:chExt cx="5169293" cy="1699505"/>
            </a:xfrm>
          </p:grpSpPr>
          <p:sp>
            <p:nvSpPr>
              <p:cNvPr id="18" name="Shape 73">
                <a:extLst>
                  <a:ext uri="{FF2B5EF4-FFF2-40B4-BE49-F238E27FC236}">
                    <a16:creationId xmlns:a16="http://schemas.microsoft.com/office/drawing/2014/main" id="{F48111D2-44C1-4A98-B324-F39FF738E81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97945" y="330075"/>
                <a:ext cx="3477455" cy="1699505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/>
              </a:p>
            </p:txBody>
          </p:sp>
          <p:sp>
            <p:nvSpPr>
              <p:cNvPr id="19" name="Shape 74">
                <a:extLst>
                  <a:ext uri="{FF2B5EF4-FFF2-40B4-BE49-F238E27FC236}">
                    <a16:creationId xmlns:a16="http://schemas.microsoft.com/office/drawing/2014/main" id="{1A3A71F0-9608-4572-8E64-090C856C8A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66352" y="330075"/>
                <a:ext cx="1701027" cy="1699505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/>
              </a:p>
            </p:txBody>
          </p:sp>
        </p:grpSp>
        <p:grpSp>
          <p:nvGrpSpPr>
            <p:cNvPr id="15" name="Shape 75">
              <a:extLst>
                <a:ext uri="{FF2B5EF4-FFF2-40B4-BE49-F238E27FC236}">
                  <a16:creationId xmlns:a16="http://schemas.microsoft.com/office/drawing/2014/main" id="{58EF8F9B-A41E-4D52-8618-1FC75CFEFD6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5578208" y="4646737"/>
              <a:ext cx="2199862" cy="304562"/>
              <a:chOff x="-5827152" y="330075"/>
              <a:chExt cx="12276018" cy="1699568"/>
            </a:xfrm>
          </p:grpSpPr>
          <p:sp>
            <p:nvSpPr>
              <p:cNvPr id="16" name="Shape 76">
                <a:extLst>
                  <a:ext uri="{FF2B5EF4-FFF2-40B4-BE49-F238E27FC236}">
                    <a16:creationId xmlns:a16="http://schemas.microsoft.com/office/drawing/2014/main" id="{810A44F2-6E29-4CB9-8230-F06ACE7305E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-5827152" y="329732"/>
                <a:ext cx="10618128" cy="1702093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/>
              </a:p>
            </p:txBody>
          </p:sp>
          <p:sp>
            <p:nvSpPr>
              <p:cNvPr id="17" name="Shape 77">
                <a:extLst>
                  <a:ext uri="{FF2B5EF4-FFF2-40B4-BE49-F238E27FC236}">
                    <a16:creationId xmlns:a16="http://schemas.microsoft.com/office/drawing/2014/main" id="{CB956314-0DCF-427F-86D0-A1E3FA9A1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51108" y="329732"/>
                <a:ext cx="1701027" cy="1702093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25" tIns="91425" rIns="91425" bIns="91425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/>
              </a:p>
            </p:txBody>
          </p:sp>
        </p:grpSp>
      </p:grp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085700" y="523433"/>
            <a:ext cx="7323200" cy="1021600"/>
          </a:xfrm>
          <a:prstGeom prst="rect">
            <a:avLst/>
          </a:prstGeom>
        </p:spPr>
        <p:txBody>
          <a:bodyPr lIns="91425" tIns="91425" rIns="91425" b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1085700" y="1769800"/>
            <a:ext cx="8176800" cy="4194000"/>
          </a:xfrm>
          <a:prstGeom prst="rect">
            <a:avLst/>
          </a:prstGeom>
        </p:spPr>
        <p:txBody>
          <a:bodyPr lIns="91425" tIns="91425" rIns="91425" bIns="91425" anchor="ctr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80">
            <a:extLst>
              <a:ext uri="{FF2B5EF4-FFF2-40B4-BE49-F238E27FC236}">
                <a16:creationId xmlns:a16="http://schemas.microsoft.com/office/drawing/2014/main" id="{27704AC8-C353-482C-A707-62D9D6B2F657}"/>
              </a:ext>
            </a:extLst>
          </p:cNvPr>
          <p:cNvSpPr txBox="1">
            <a:spLocks noGrp="1"/>
          </p:cNvSpPr>
          <p:nvPr>
            <p:ph type="sldNum" idx="10"/>
          </p:nvPr>
        </p:nvSpPr>
        <p:spPr>
          <a:xfrm>
            <a:off x="10156825" y="6181725"/>
            <a:ext cx="1984375" cy="420688"/>
          </a:xfrm>
        </p:spPr>
        <p:txBody>
          <a:bodyPr lIns="91425" tIns="91425" rIns="91425" bIns="91425" anchorCtr="0">
            <a:noAutofit/>
          </a:bodyPr>
          <a:lstStyle>
            <a:lvl1pPr>
              <a:defRPr/>
            </a:lvl1pPr>
          </a:lstStyle>
          <a:p>
            <a:pPr>
              <a:defRPr/>
            </a:pPr>
            <a:fld id="{6A8459B3-43D0-4F00-9E8C-57EC485A5AC9}" type="slidenum">
              <a:rPr lang="en"/>
              <a:pPr>
                <a:defRPr/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6578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764C86-95A1-47D0-AE62-90EACD79A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E29C5-B18A-438E-BEB2-4AA8A02A6522}" type="datetimeFigureOut">
              <a:rPr lang="en-US"/>
              <a:pPr>
                <a:defRPr/>
              </a:pPr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6A186-9ECE-4F20-8DC3-0B4713295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3BD87-00CC-48EC-B4FC-7604FCE4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14657-A89E-493B-898A-294E52475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29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C9F65-E6B6-4E14-AA60-AA623EC9B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D8AFC-1F5B-4833-B4AC-0B87CDC1AB6D}" type="datetimeFigureOut">
              <a:rPr lang="en-US"/>
              <a:pPr>
                <a:defRPr/>
              </a:pPr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32856-9B51-4DCF-B73D-326874630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44429E-C0B8-45B4-9C5C-5A5072813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391C7-45EE-4399-AE4F-E69368150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1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9A93F3-51A5-4680-978D-20ED19EB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AE077-D7FF-4468-BFFA-5BC8728BADB5}" type="datetimeFigureOut">
              <a:rPr lang="en-US"/>
              <a:pPr>
                <a:defRPr/>
              </a:pPr>
              <a:t>7/22/2019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212D55-224C-4815-BBC9-80449B31B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01123F2-7BF2-48D6-94B5-6CA67253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DC83F-327C-47C4-8230-726DE3076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0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90FA82B-2E8D-44F3-B002-C3EE0CFF7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EDD08-F7C8-4F9E-945B-9A860FC12EF1}" type="datetimeFigureOut">
              <a:rPr lang="en-US"/>
              <a:pPr>
                <a:defRPr/>
              </a:pPr>
              <a:t>7/22/2019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B56C785-2E00-4454-A9E6-533B98828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7A8B7A-621F-4B25-A073-DCF779DD7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A2575-40BC-480F-9057-90B6F66E6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90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84E2ED9-1DD0-4C1E-AE1B-75564E6A6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1EBEF-133E-4F6F-A6D1-1083602A7047}" type="datetimeFigureOut">
              <a:rPr lang="en-US"/>
              <a:pPr>
                <a:defRPr/>
              </a:pPr>
              <a:t>7/22/2019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78FB35F-080E-49E1-91E3-70F706A89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39D67D7-1C87-4E04-823C-92464B287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83894-00A4-49F6-A48F-930D0BDD8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1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16998E2-C570-4EA5-AAF5-4E949BC8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B7762-8AE5-4839-B662-952F3785C21E}" type="datetimeFigureOut">
              <a:rPr lang="en-US"/>
              <a:pPr>
                <a:defRPr/>
              </a:pPr>
              <a:t>7/22/2019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B25FF16-622B-4D73-8292-F0034F9A1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43D10F-C26A-4821-9374-DCAAAA3C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0F047-5084-43F9-B0C5-8E4BB2F941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0410BD-C15C-41E1-9461-72936D9D5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D7469-54FA-445C-8413-A23515ACF804}" type="datetimeFigureOut">
              <a:rPr lang="en-US"/>
              <a:pPr>
                <a:defRPr/>
              </a:pPr>
              <a:t>7/22/2019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1D998F2-C8A1-4A34-9D07-A77E3713C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3E08BA-E68C-464D-A9AA-418AA210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48C80-0025-4A58-98BB-6C097FD56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57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04DC7FB-C83E-4774-BFBC-F6A5B1FC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48B99-75C0-4BDA-B43B-EE9B503C6AB7}" type="datetimeFigureOut">
              <a:rPr lang="en-US"/>
              <a:pPr>
                <a:defRPr/>
              </a:pPr>
              <a:t>7/22/2019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E3DC8D-F7DD-4E2E-A6A0-835C756BC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61AD49C-DB15-4828-85C6-3D7CE319E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E8BA6-E6B8-41D8-81F4-77EE3C847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5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89ABA41-E6B1-420D-B3B9-9AD57F28E2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F1593A3-3813-4DBB-A322-4F15E2A4DB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DC048-0C50-4E40-98F0-7C76B9517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240F2B-3FDB-4A2A-A495-40FEFADA1550}" type="datetimeFigureOut">
              <a:rPr lang="en-US"/>
              <a:pPr>
                <a:defRPr/>
              </a:pPr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84180-DA59-45AC-82CD-93658B0A10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E7937-438E-46B4-A5D6-94E8E22D75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82C06AC-7BE9-49A5-83D7-F07B153DA5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cslibraries.weebly.com/library-procedure-manual.html" TargetMode="Externa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bit.ly/SCSAugust2019DLD" TargetMode="Externa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wilsonar@scsk12.org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>
            <a:extLst>
              <a:ext uri="{FF2B5EF4-FFF2-40B4-BE49-F238E27FC236}">
                <a16:creationId xmlns:a16="http://schemas.microsoft.com/office/drawing/2014/main" id="{30A7BD83-13A1-4A19-A17D-1DC8DD1F7F9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86535" y="1668545"/>
            <a:ext cx="7486338" cy="3667026"/>
          </a:xfrm>
        </p:spPr>
        <p:txBody>
          <a:bodyPr lIns="121900" tIns="121900" rIns="121900" bIns="121900"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Equipping Library Information Specialists </a:t>
            </a:r>
            <a:b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for </a:t>
            </a:r>
            <a:b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Destination 2025</a:t>
            </a:r>
            <a:br>
              <a:rPr lang="en-US" sz="2800" b="1" dirty="0"/>
            </a:br>
            <a:br>
              <a:rPr lang="en-US" sz="2800" b="1" dirty="0"/>
            </a:b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August 8, 2019</a:t>
            </a:r>
            <a:b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b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Presented by</a:t>
            </a:r>
            <a:b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April </a:t>
            </a:r>
            <a:r>
              <a:rPr lang="en-US" sz="2800" dirty="0" err="1">
                <a:solidFill>
                  <a:schemeClr val="bg1"/>
                </a:solidFill>
                <a:latin typeface="Arial Black" panose="020B0A04020102020204" pitchFamily="34" charset="0"/>
              </a:rPr>
              <a:t>Frase</a:t>
            </a: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 and </a:t>
            </a:r>
            <a:r>
              <a:rPr lang="en-US" sz="2800" dirty="0" err="1">
                <a:solidFill>
                  <a:schemeClr val="bg1"/>
                </a:solidFill>
                <a:latin typeface="Arial Black" panose="020B0A04020102020204" pitchFamily="34" charset="0"/>
              </a:rPr>
              <a:t>Nevenia</a:t>
            </a:r>
            <a:r>
              <a:rPr lang="en-US" sz="2800" dirty="0">
                <a:solidFill>
                  <a:schemeClr val="bg1"/>
                </a:solidFill>
                <a:latin typeface="Arial Black" panose="020B0A04020102020204" pitchFamily="34" charset="0"/>
              </a:rPr>
              <a:t> Hill</a:t>
            </a:r>
            <a:br>
              <a:rPr lang="en-US" sz="2000" dirty="0"/>
            </a:br>
            <a:endParaRPr lang="en" sz="20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pic>
        <p:nvPicPr>
          <p:cNvPr id="6147" name="Picture 1">
            <a:extLst>
              <a:ext uri="{FF2B5EF4-FFF2-40B4-BE49-F238E27FC236}">
                <a16:creationId xmlns:a16="http://schemas.microsoft.com/office/drawing/2014/main" id="{874976C0-2829-490C-88D8-AE1A5D64D4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16" y="1807083"/>
            <a:ext cx="2952750" cy="294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TEM Evaluation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695" y="1769800"/>
            <a:ext cx="12320833" cy="5168328"/>
          </a:xfrm>
        </p:spPr>
        <p:txBody>
          <a:bodyPr/>
          <a:lstStyle/>
          <a:p>
            <a:pPr>
              <a:defRPr/>
            </a:pPr>
            <a:r>
              <a:rPr lang="en-US" sz="3200" dirty="0"/>
              <a:t>Number of Evaluations</a:t>
            </a:r>
          </a:p>
          <a:p>
            <a:pPr marL="0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/>
              <a:t>Use of LIS Rubric</a:t>
            </a:r>
          </a:p>
          <a:p>
            <a:pPr marL="0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/>
              <a:t>Collaboration with Administrator prior to evaluation</a:t>
            </a:r>
          </a:p>
          <a:p>
            <a:pPr marL="0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/>
              <a:t>Collection of evidence</a:t>
            </a:r>
          </a:p>
          <a:p>
            <a:pPr marL="0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sz="3200" dirty="0"/>
              <a:t>Standards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16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Atriuum </a:t>
            </a:r>
            <a:br>
              <a:rPr lang="en-US" altLang="en-US" sz="32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altLang="en-US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Library Management System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791093"/>
            <a:ext cx="11670384" cy="4949072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scsbooks.scsk12.org</a:t>
            </a:r>
          </a:p>
          <a:p>
            <a:pPr marL="0" indent="0">
              <a:buNone/>
              <a:defRPr/>
            </a:pPr>
            <a:endParaRPr lang="en-US" sz="4000" dirty="0"/>
          </a:p>
          <a:p>
            <a:pPr>
              <a:defRPr/>
            </a:pPr>
            <a:r>
              <a:rPr lang="en-US" sz="4000" dirty="0"/>
              <a:t>Log on and log off</a:t>
            </a:r>
          </a:p>
          <a:p>
            <a:pPr marL="0" indent="0">
              <a:buNone/>
              <a:defRPr/>
            </a:pPr>
            <a:endParaRPr lang="en-US" sz="4000" dirty="0"/>
          </a:p>
          <a:p>
            <a:pPr>
              <a:defRPr/>
            </a:pPr>
            <a:r>
              <a:rPr lang="en-US" sz="4000" dirty="0"/>
              <a:t>Checking in and checking out</a:t>
            </a:r>
          </a:p>
          <a:p>
            <a:pPr marL="0" indent="0">
              <a:buNone/>
              <a:defRPr/>
            </a:pPr>
            <a:endParaRPr lang="en-US" sz="4000" dirty="0"/>
          </a:p>
          <a:p>
            <a:pPr>
              <a:defRPr/>
            </a:pPr>
            <a:r>
              <a:rPr lang="en-US" sz="4000" dirty="0"/>
              <a:t>Searching OPAC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27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Organization and Library </a:t>
            </a:r>
            <a:br>
              <a:rPr lang="en-US" altLang="en-US" sz="3200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altLang="en-US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Management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-1" y="1809947"/>
            <a:ext cx="12085163" cy="5335570"/>
          </a:xfrm>
        </p:spPr>
        <p:txBody>
          <a:bodyPr/>
          <a:lstStyle/>
          <a:p>
            <a:pPr marL="457200" indent="-457200">
              <a:defRPr/>
            </a:pPr>
            <a:r>
              <a:rPr lang="en-US" dirty="0"/>
              <a:t>Routines and Procedures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457200" indent="-457200">
              <a:defRPr/>
            </a:pPr>
            <a:r>
              <a:rPr lang="en-US" dirty="0"/>
              <a:t>Time Management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457200" indent="-457200">
              <a:defRPr/>
            </a:pPr>
            <a:r>
              <a:rPr lang="en-US" dirty="0"/>
              <a:t>Library Plan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457200" indent="-457200">
              <a:defRPr/>
            </a:pPr>
            <a:r>
              <a:rPr lang="en-US" dirty="0"/>
              <a:t>Library Handbook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457200" indent="-457200">
              <a:defRPr/>
            </a:pPr>
            <a:r>
              <a:rPr lang="en-US" dirty="0"/>
              <a:t>Promotional Calendar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457200" indent="-457200">
              <a:defRPr/>
            </a:pPr>
            <a:r>
              <a:rPr lang="en-US" dirty="0"/>
              <a:t>Curriculum Map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457200" indent="-457200">
              <a:defRPr/>
            </a:pPr>
            <a:r>
              <a:rPr lang="en-US" dirty="0"/>
              <a:t>Portfolio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39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Library Environment and Organization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555" y="1800519"/>
            <a:ext cx="11593352" cy="4986779"/>
          </a:xfrm>
        </p:spPr>
        <p:txBody>
          <a:bodyPr/>
          <a:lstStyle/>
          <a:p>
            <a:pPr marL="457200" indent="-457200">
              <a:defRPr/>
            </a:pPr>
            <a:r>
              <a:rPr lang="en-US" sz="4000" dirty="0"/>
              <a:t>Is the library inviting?</a:t>
            </a:r>
          </a:p>
          <a:p>
            <a:pPr marL="0" indent="0">
              <a:buNone/>
              <a:defRPr/>
            </a:pPr>
            <a:endParaRPr lang="en-US" sz="4000" dirty="0"/>
          </a:p>
          <a:p>
            <a:pPr marL="457200" indent="-457200">
              <a:defRPr/>
            </a:pPr>
            <a:r>
              <a:rPr lang="en-US" sz="4000" dirty="0"/>
              <a:t>Is the library orderly?</a:t>
            </a:r>
          </a:p>
          <a:p>
            <a:pPr marL="0" indent="0">
              <a:buNone/>
              <a:defRPr/>
            </a:pPr>
            <a:endParaRPr lang="en-US" sz="4000" dirty="0"/>
          </a:p>
          <a:p>
            <a:pPr marL="457200" indent="-457200">
              <a:defRPr/>
            </a:pPr>
            <a:r>
              <a:rPr lang="en-US" sz="4000" dirty="0"/>
              <a:t>Are library materials accessible to all?</a:t>
            </a:r>
          </a:p>
          <a:p>
            <a:pPr marL="0" indent="0">
              <a:buNone/>
              <a:defRPr/>
            </a:pPr>
            <a:endParaRPr lang="en-US" sz="4000" dirty="0"/>
          </a:p>
          <a:p>
            <a:pPr marL="457200" indent="-457200">
              <a:defRPr/>
            </a:pPr>
            <a:r>
              <a:rPr lang="en-US" sz="4000" dirty="0"/>
              <a:t>Is the signage clear?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158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Promotion of Literacy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872" y="1809946"/>
            <a:ext cx="11555645" cy="4672328"/>
          </a:xfrm>
        </p:spPr>
        <p:txBody>
          <a:bodyPr/>
          <a:lstStyle/>
          <a:p>
            <a:pPr marL="457200" indent="-457200">
              <a:defRPr/>
            </a:pPr>
            <a:r>
              <a:rPr lang="en-US" sz="4000" dirty="0"/>
              <a:t>Interact with students</a:t>
            </a:r>
          </a:p>
          <a:p>
            <a:pPr marL="0" indent="0">
              <a:buNone/>
              <a:defRPr/>
            </a:pPr>
            <a:endParaRPr lang="en-US" sz="4000" dirty="0"/>
          </a:p>
          <a:p>
            <a:pPr marL="457200" indent="-457200">
              <a:defRPr/>
            </a:pPr>
            <a:r>
              <a:rPr lang="en-US" sz="4000" dirty="0"/>
              <a:t>Read aloud to students when possible</a:t>
            </a:r>
          </a:p>
          <a:p>
            <a:pPr marL="0" indent="0">
              <a:buNone/>
              <a:defRPr/>
            </a:pPr>
            <a:endParaRPr lang="en-US" sz="4000" dirty="0"/>
          </a:p>
          <a:p>
            <a:pPr marL="457200" indent="-457200">
              <a:defRPr/>
            </a:pPr>
            <a:r>
              <a:rPr lang="en-US" sz="4000" dirty="0"/>
              <a:t>Participate in promotional programs</a:t>
            </a:r>
            <a:br>
              <a:rPr lang="en-US" sz="4000" dirty="0"/>
            </a:br>
            <a:r>
              <a:rPr lang="en-US" sz="4000" dirty="0"/>
              <a:t>(Read for the Record; Read Across America; book fairs; book club; self-created promotional activities)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694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Shelby County Schools Library Procedure Manual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695" y="1769800"/>
            <a:ext cx="11774078" cy="4194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>
                <a:hlinkClick r:id="rId2"/>
              </a:rPr>
              <a:t>Shelby County Schools Library Procedure Manual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13687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5D9EA2AC-3893-42F4-A1C6-3559751D0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523875"/>
            <a:ext cx="7323138" cy="10207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QUESTIONS</a:t>
            </a:r>
          </a:p>
        </p:txBody>
      </p:sp>
      <p:sp>
        <p:nvSpPr>
          <p:cNvPr id="14339" name="Text Placeholder 2">
            <a:extLst>
              <a:ext uri="{FF2B5EF4-FFF2-40B4-BE49-F238E27FC236}">
                <a16:creationId xmlns:a16="http://schemas.microsoft.com/office/drawing/2014/main" id="{6FF07EA6-8AA0-4798-B125-9CB37CB87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770063"/>
            <a:ext cx="11802359" cy="4932395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dirty="0"/>
          </a:p>
        </p:txBody>
      </p:sp>
      <p:pic>
        <p:nvPicPr>
          <p:cNvPr id="14340" name="giphy.gif">
            <a:hlinkClick r:id="" action="ppaction://media"/>
            <a:extLst>
              <a:ext uri="{FF2B5EF4-FFF2-40B4-BE49-F238E27FC236}">
                <a16:creationId xmlns:a16="http://schemas.microsoft.com/office/drawing/2014/main" id="{1469A082-E518-4B72-AA71-35A67A990C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134" y="2277285"/>
            <a:ext cx="4986337" cy="391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2069381-9906-4DEB-ACB1-C665539BD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523875"/>
            <a:ext cx="7323138" cy="10207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5400" dirty="0">
                <a:solidFill>
                  <a:schemeClr val="bg1"/>
                </a:solidFill>
                <a:latin typeface="Arial Black" panose="020B0A04020102020204" pitchFamily="34" charset="0"/>
              </a:rPr>
              <a:t>SURVEY</a:t>
            </a:r>
          </a:p>
        </p:txBody>
      </p:sp>
      <p:sp>
        <p:nvSpPr>
          <p:cNvPr id="15363" name="Text Placeholder 2">
            <a:extLst>
              <a:ext uri="{FF2B5EF4-FFF2-40B4-BE49-F238E27FC236}">
                <a16:creationId xmlns:a16="http://schemas.microsoft.com/office/drawing/2014/main" id="{1E3694B2-8C8F-495A-B57C-F0FEA6739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490192" y="1779490"/>
            <a:ext cx="11576114" cy="3386399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4000" dirty="0">
                <a:latin typeface="Arial" panose="020B0604020202020204" pitchFamily="34" charset="0"/>
                <a:hlinkClick r:id="rId2"/>
              </a:rPr>
              <a:t>http://bit.ly/SCSAugust2019DLD</a:t>
            </a:r>
            <a:r>
              <a:rPr lang="en-US" altLang="en-US" sz="4000" dirty="0">
                <a:latin typeface="Arial" panose="020B0604020202020204" pitchFamily="34" charset="0"/>
              </a:rPr>
              <a:t> </a:t>
            </a: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000" dirty="0">
              <a:latin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000" dirty="0">
              <a:latin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000" dirty="0">
              <a:latin typeface="Arial" panose="020B060402020202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4000" dirty="0">
              <a:latin typeface="Arial" panose="020B0604020202020204" pitchFamily="34" charset="0"/>
            </a:endParaRPr>
          </a:p>
        </p:txBody>
      </p:sp>
      <p:pic>
        <p:nvPicPr>
          <p:cNvPr id="15364" name="Picture 1">
            <a:extLst>
              <a:ext uri="{FF2B5EF4-FFF2-40B4-BE49-F238E27FC236}">
                <a16:creationId xmlns:a16="http://schemas.microsoft.com/office/drawing/2014/main" id="{8E3BFAF6-E64C-4C40-BDB9-4F16A3BF7D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75" y="3271838"/>
            <a:ext cx="3230563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EE93C33E-BED3-46B3-AA8D-7C702ACDF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523875"/>
            <a:ext cx="7323138" cy="10207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4000" dirty="0">
                <a:solidFill>
                  <a:schemeClr val="bg1"/>
                </a:solidFill>
                <a:latin typeface="Arial Black" panose="020B0A04020102020204" pitchFamily="34" charset="0"/>
              </a:rPr>
              <a:t>CONTACT INFORMATION</a:t>
            </a:r>
          </a:p>
        </p:txBody>
      </p:sp>
      <p:sp>
        <p:nvSpPr>
          <p:cNvPr id="16387" name="Text Placeholder 2">
            <a:extLst>
              <a:ext uri="{FF2B5EF4-FFF2-40B4-BE49-F238E27FC236}">
                <a16:creationId xmlns:a16="http://schemas.microsoft.com/office/drawing/2014/main" id="{A27B2FB4-282D-4116-AD68-B7316B15E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-923827" y="1751209"/>
            <a:ext cx="11924907" cy="4809846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4000" dirty="0"/>
              <a:t>April </a:t>
            </a:r>
            <a:r>
              <a:rPr lang="en-US" sz="4000" dirty="0" err="1"/>
              <a:t>Frase</a:t>
            </a:r>
            <a:br>
              <a:rPr lang="en-US" sz="4000" dirty="0"/>
            </a:br>
            <a:r>
              <a:rPr lang="en-US" sz="4000" dirty="0">
                <a:solidFill>
                  <a:schemeClr val="accent1"/>
                </a:solidFill>
                <a:hlinkClick r:id="rId2"/>
              </a:rPr>
              <a:t>wilsonar@scsk12.org</a:t>
            </a:r>
            <a:endParaRPr lang="en-US" sz="4000" dirty="0">
              <a:solidFill>
                <a:schemeClr val="accent1"/>
              </a:solidFill>
            </a:endParaRPr>
          </a:p>
          <a:p>
            <a:pPr marL="0" indent="0" algn="ctr">
              <a:buNone/>
              <a:defRPr/>
            </a:pPr>
            <a:endParaRPr lang="en-US" sz="4000" dirty="0">
              <a:solidFill>
                <a:schemeClr val="accent1"/>
              </a:solidFill>
            </a:endParaRPr>
          </a:p>
          <a:p>
            <a:pPr marL="0" indent="0" algn="ctr">
              <a:buNone/>
              <a:defRPr/>
            </a:pPr>
            <a:r>
              <a:rPr lang="en-US" sz="4000" dirty="0" err="1"/>
              <a:t>Nevenia</a:t>
            </a:r>
            <a:r>
              <a:rPr lang="en-US" sz="4000" dirty="0"/>
              <a:t> Hill</a:t>
            </a:r>
            <a:br>
              <a:rPr lang="en-US" sz="4000" dirty="0"/>
            </a:br>
            <a:r>
              <a:rPr lang="en-US" sz="4000" u="sng" dirty="0">
                <a:solidFill>
                  <a:schemeClr val="accent1"/>
                </a:solidFill>
              </a:rPr>
              <a:t>hillna@scsk12.org</a:t>
            </a:r>
          </a:p>
          <a:p>
            <a:pPr algn="ctr">
              <a:defRPr/>
            </a:pPr>
            <a:endParaRPr lang="en-US" sz="4000" dirty="0"/>
          </a:p>
          <a:p>
            <a:pPr marL="0" indent="0" algn="ctr">
              <a:buNone/>
              <a:defRPr/>
            </a:pPr>
            <a:r>
              <a:rPr lang="en-US" sz="4000" dirty="0"/>
              <a:t>Library Services Department</a:t>
            </a:r>
          </a:p>
          <a:p>
            <a:pPr marL="0" indent="0" algn="ctr">
              <a:buNone/>
              <a:defRPr/>
            </a:pPr>
            <a:r>
              <a:rPr lang="en-US" sz="4000" dirty="0"/>
              <a:t>416-5382</a:t>
            </a:r>
          </a:p>
          <a:p>
            <a:pPr marL="0" indent="0"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561DAA27-ED66-4228-87D7-0EE98074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523875"/>
            <a:ext cx="7323138" cy="10207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NORMS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D581AB6-37E4-498A-8D2F-E75A55E36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963" y="2190750"/>
            <a:ext cx="9954705" cy="41941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Focus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en-US" sz="2400" dirty="0"/>
              <a:t> We have a lot to learn, so we all commit to focusing and being as present as possible. This work cannot wait.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Openness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en-US" sz="2400" dirty="0"/>
              <a:t> We are all learning together, so we commit to being open with our successes and challenges, and with ideas and suggestions. It is safe not to know the answer.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Humility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:</a:t>
            </a:r>
            <a:r>
              <a:rPr lang="en-US" sz="2400" dirty="0"/>
              <a:t> The standards, shifts, and materials are still new for all of us, so we commit to being learners, even if the content isn’t completely new for us.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</a:rPr>
              <a:t>Support:</a:t>
            </a:r>
            <a:r>
              <a:rPr lang="en-US" sz="2400" b="1" dirty="0"/>
              <a:t>  </a:t>
            </a:r>
            <a:r>
              <a:rPr lang="en-US" sz="2400" dirty="0"/>
              <a:t>Your learning is supported, so ask questions and ask for help.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7D9A6AC2-520E-4126-8BDE-CCB08E8AC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563563"/>
            <a:ext cx="7323138" cy="1020762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SESSION OBJECTIVES</a:t>
            </a:r>
          </a:p>
        </p:txBody>
      </p:sp>
      <p:sp>
        <p:nvSpPr>
          <p:cNvPr id="9219" name="Text Placeholder 2">
            <a:extLst>
              <a:ext uri="{FF2B5EF4-FFF2-40B4-BE49-F238E27FC236}">
                <a16:creationId xmlns:a16="http://schemas.microsoft.com/office/drawing/2014/main" id="{FFA15454-391F-4A1E-A155-41716FD85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110" y="1928813"/>
            <a:ext cx="10916238" cy="478307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sz="3200" dirty="0"/>
              <a:t>Participants will: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sz="3200" dirty="0"/>
          </a:p>
          <a:p>
            <a:pPr eaLnBrk="1" hangingPunct="1">
              <a:spcBef>
                <a:spcPct val="0"/>
              </a:spcBef>
              <a:defRPr/>
            </a:pPr>
            <a:r>
              <a:rPr lang="en-US" sz="3200" dirty="0"/>
              <a:t>Learn the importance of sound librarianship and its connection in the promotion of literacy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3200" dirty="0"/>
              <a:t>Understand the TEM LIS Rubric as it applies to instruction, environment and professionalism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US" sz="3200" dirty="0"/>
              <a:t>Learn how to use some of the basic features of the </a:t>
            </a:r>
            <a:r>
              <a:rPr lang="en-US" sz="3200" dirty="0" err="1"/>
              <a:t>Atriuum</a:t>
            </a:r>
            <a:r>
              <a:rPr lang="en-US" sz="3200" dirty="0"/>
              <a:t> Library </a:t>
            </a:r>
            <a:r>
              <a:rPr lang="en-US" sz="3200"/>
              <a:t>Management System</a:t>
            </a:r>
            <a:endParaRPr lang="en-US" sz="32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4976632-2881-4A51-A74A-7123AA4B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523875"/>
            <a:ext cx="7323138" cy="10207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AGENDA</a:t>
            </a:r>
          </a:p>
        </p:txBody>
      </p:sp>
      <p:sp>
        <p:nvSpPr>
          <p:cNvPr id="10243" name="Text Placeholder 2">
            <a:extLst>
              <a:ext uri="{FF2B5EF4-FFF2-40B4-BE49-F238E27FC236}">
                <a16:creationId xmlns:a16="http://schemas.microsoft.com/office/drawing/2014/main" id="{AB5B9CDE-5C42-44D6-A2D3-BA4C4A61E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850" y="2300288"/>
            <a:ext cx="8177213" cy="419417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" name="Rectangle 1"/>
          <p:cNvSpPr/>
          <p:nvPr/>
        </p:nvSpPr>
        <p:spPr>
          <a:xfrm>
            <a:off x="188536" y="1771029"/>
            <a:ext cx="105957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en-US" sz="2400" dirty="0">
                <a:latin typeface="+mn-lt"/>
              </a:rPr>
              <a:t>Review and discuss:</a:t>
            </a:r>
          </a:p>
          <a:p>
            <a:pPr eaLnBrk="1" hangingPunct="1">
              <a:defRPr/>
            </a:pPr>
            <a:endParaRPr lang="en-US" altLang="en-US" sz="2400" dirty="0">
              <a:latin typeface="+mn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+mn-lt"/>
              </a:rPr>
              <a:t> Librarianship expectations</a:t>
            </a:r>
          </a:p>
          <a:p>
            <a:pPr eaLnBrk="1" hangingPunct="1">
              <a:defRPr/>
            </a:pPr>
            <a:endParaRPr lang="en-US" altLang="en-US" sz="2400" dirty="0">
              <a:latin typeface="+mn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+mn-lt"/>
              </a:rPr>
              <a:t>Training and professional development opportunities</a:t>
            </a:r>
          </a:p>
          <a:p>
            <a:pPr eaLnBrk="1" hangingPunct="1">
              <a:defRPr/>
            </a:pPr>
            <a:endParaRPr lang="en-US" altLang="en-US" sz="2400" dirty="0">
              <a:latin typeface="+mn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+mn-lt"/>
              </a:rPr>
              <a:t>The Library Information Specialist TEM rubric and process</a:t>
            </a:r>
          </a:p>
          <a:p>
            <a:pPr eaLnBrk="1" hangingPunct="1">
              <a:defRPr/>
            </a:pPr>
            <a:endParaRPr lang="en-US" altLang="en-US" sz="2400" dirty="0">
              <a:latin typeface="+mn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+mn-lt"/>
              </a:rPr>
              <a:t>Basic functions of </a:t>
            </a:r>
            <a:r>
              <a:rPr lang="en-US" altLang="en-US" sz="2400" dirty="0" err="1">
                <a:latin typeface="+mn-lt"/>
              </a:rPr>
              <a:t>Atriuum</a:t>
            </a:r>
            <a:endParaRPr lang="en-US" altLang="en-US" sz="2400" dirty="0">
              <a:latin typeface="+mn-lt"/>
            </a:endParaRPr>
          </a:p>
          <a:p>
            <a:pPr eaLnBrk="1" hangingPunct="1">
              <a:defRPr/>
            </a:pPr>
            <a:endParaRPr lang="en-US" altLang="en-US" sz="2400" dirty="0">
              <a:latin typeface="+mn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+mn-lt"/>
              </a:rPr>
              <a:t>Library organization, management, and environment</a:t>
            </a:r>
          </a:p>
          <a:p>
            <a:pPr eaLnBrk="1" hangingPunct="1">
              <a:defRPr/>
            </a:pPr>
            <a:endParaRPr lang="en-US" altLang="en-US" sz="2400" dirty="0">
              <a:latin typeface="+mn-lt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+mn-lt"/>
              </a:rPr>
              <a:t>Literacy promotion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EDE49BD-0CA6-435D-B46A-B3DE236DF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523875"/>
            <a:ext cx="7323138" cy="10207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3200" b="1" dirty="0">
                <a:solidFill>
                  <a:schemeClr val="bg1"/>
                </a:solidFill>
                <a:latin typeface="Arial Black" panose="020B0A04020102020204" pitchFamily="34" charset="0"/>
              </a:rPr>
              <a:t>What Does Librarianship Mean?</a:t>
            </a:r>
            <a:endParaRPr lang="en-US" alt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267" name="Text Placeholder 2">
            <a:extLst>
              <a:ext uri="{FF2B5EF4-FFF2-40B4-BE49-F238E27FC236}">
                <a16:creationId xmlns:a16="http://schemas.microsoft.com/office/drawing/2014/main" id="{7F5EA844-4BA6-488F-852E-884E4192C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5097" y="1544638"/>
            <a:ext cx="11312165" cy="5087937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4000" dirty="0"/>
              <a:t>The ALA gives the following definition for librarianship:</a:t>
            </a:r>
          </a:p>
          <a:p>
            <a:pPr marL="0" indent="0" algn="ctr">
              <a:buNone/>
              <a:defRPr/>
            </a:pPr>
            <a:r>
              <a:rPr lang="en-US" sz="4000" dirty="0"/>
              <a:t> </a:t>
            </a:r>
          </a:p>
          <a:p>
            <a:pPr marL="0" indent="0" algn="ctr">
              <a:buNone/>
              <a:defRPr/>
            </a:pPr>
            <a:r>
              <a:rPr lang="en-US" sz="4000" dirty="0"/>
              <a:t>“The foundation of modern librarianship rests on an essential set of core values that define, inform, and guide our professional practice.”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4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7080A87-1BF5-4FB6-A732-CC2F05625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523875"/>
            <a:ext cx="7323138" cy="10207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alt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Librarianship</a:t>
            </a:r>
            <a:endParaRPr lang="en-US" alt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291" name="Text Placeholder 2">
            <a:extLst>
              <a:ext uri="{FF2B5EF4-FFF2-40B4-BE49-F238E27FC236}">
                <a16:creationId xmlns:a16="http://schemas.microsoft.com/office/drawing/2014/main" id="{A47B2861-BABE-482B-8E50-19B3C95B3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850" y="1770063"/>
            <a:ext cx="8177213" cy="4194175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Professionalism</a:t>
            </a:r>
          </a:p>
          <a:p>
            <a:pPr marL="0" indent="0">
              <a:buNone/>
              <a:defRPr/>
            </a:pPr>
            <a:endParaRPr lang="en-US" sz="4000" dirty="0"/>
          </a:p>
          <a:p>
            <a:pPr>
              <a:defRPr/>
            </a:pPr>
            <a:r>
              <a:rPr lang="en-US" sz="4000" dirty="0"/>
              <a:t>Library and Collection</a:t>
            </a:r>
          </a:p>
          <a:p>
            <a:pPr marL="0" indent="0">
              <a:buNone/>
              <a:defRPr/>
            </a:pPr>
            <a:endParaRPr lang="en-US" sz="4000" dirty="0"/>
          </a:p>
          <a:p>
            <a:pPr>
              <a:defRPr/>
            </a:pPr>
            <a:r>
              <a:rPr lang="en-US" sz="4000" dirty="0"/>
              <a:t>Promotion of Literacy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4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10618773-3957-4E4A-929D-49B6898D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850" y="523875"/>
            <a:ext cx="7323138" cy="10207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altLang="en-US" sz="4000" b="1" dirty="0">
                <a:solidFill>
                  <a:schemeClr val="bg1"/>
                </a:solidFill>
                <a:latin typeface="Arial Black" panose="020B0A04020102020204" pitchFamily="34" charset="0"/>
              </a:rPr>
              <a:t>Professionalism</a:t>
            </a:r>
            <a:endParaRPr lang="en-US" alt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A1E30C8C-3B38-41D2-9F7B-2A5E3061A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988" y="1770063"/>
            <a:ext cx="11774078" cy="498895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sz="4000" dirty="0"/>
              <a:t>The conduct, aims or qualities that characterize or make a profession or a professional person. A level of excellence or competence that is expected.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4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schemeClr val="bg1"/>
                </a:solidFill>
                <a:latin typeface="Arial Black" panose="020B0A04020102020204" pitchFamily="34" charset="0"/>
              </a:rPr>
              <a:t>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9938" y="1630837"/>
            <a:ext cx="8989123" cy="5128182"/>
          </a:xfrm>
        </p:spPr>
        <p:txBody>
          <a:bodyPr/>
          <a:lstStyle/>
          <a:p>
            <a:pPr marL="457200" indent="-457200">
              <a:defRPr/>
            </a:pPr>
            <a:r>
              <a:rPr lang="en-US" sz="3600" dirty="0"/>
              <a:t>Library</a:t>
            </a:r>
          </a:p>
          <a:p>
            <a:pPr marL="0" indent="0">
              <a:buNone/>
              <a:defRPr/>
            </a:pPr>
            <a:endParaRPr lang="en-US" sz="3600" dirty="0"/>
          </a:p>
          <a:p>
            <a:pPr marL="457200" indent="-457200">
              <a:defRPr/>
            </a:pPr>
            <a:r>
              <a:rPr lang="en-US" sz="3600" dirty="0"/>
              <a:t>Attire</a:t>
            </a:r>
          </a:p>
          <a:p>
            <a:pPr marL="0" indent="0">
              <a:buNone/>
              <a:defRPr/>
            </a:pPr>
            <a:endParaRPr lang="en-US" sz="3600" dirty="0"/>
          </a:p>
          <a:p>
            <a:pPr marL="457200" indent="-457200">
              <a:defRPr/>
            </a:pPr>
            <a:r>
              <a:rPr lang="en-US" sz="3600" dirty="0"/>
              <a:t>Approachable</a:t>
            </a:r>
          </a:p>
          <a:p>
            <a:pPr marL="0" indent="0">
              <a:buNone/>
              <a:defRPr/>
            </a:pPr>
            <a:endParaRPr lang="en-US" sz="3600" dirty="0"/>
          </a:p>
          <a:p>
            <a:pPr marL="457200" indent="-457200">
              <a:defRPr/>
            </a:pPr>
            <a:r>
              <a:rPr lang="en-US" sz="3600" dirty="0"/>
              <a:t>Positive</a:t>
            </a:r>
          </a:p>
          <a:p>
            <a:pPr marL="457200" indent="-457200">
              <a:defRPr/>
            </a:pPr>
            <a:endParaRPr lang="en-US" sz="3600" dirty="0"/>
          </a:p>
          <a:p>
            <a:pPr marL="457200" indent="-457200">
              <a:defRPr/>
            </a:pPr>
            <a:r>
              <a:rPr lang="en-US" sz="3600" dirty="0"/>
              <a:t>Competent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1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23433"/>
            <a:ext cx="8644379" cy="1021600"/>
          </a:xfrm>
        </p:spPr>
        <p:txBody>
          <a:bodyPr/>
          <a:lstStyle/>
          <a:p>
            <a:pPr algn="ctr"/>
            <a:r>
              <a:rPr lang="en-US" altLang="en-US" sz="3600" b="1" dirty="0">
                <a:solidFill>
                  <a:schemeClr val="bg1"/>
                </a:solidFill>
                <a:latin typeface="Arial Black" panose="020B0A04020102020204" pitchFamily="34" charset="0"/>
              </a:rPr>
              <a:t>Training and Professional Development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defRPr/>
            </a:pPr>
            <a:r>
              <a:rPr lang="en-US" sz="5400" dirty="0"/>
              <a:t>Attend PD</a:t>
            </a:r>
          </a:p>
          <a:p>
            <a:pPr marL="0" indent="0">
              <a:buNone/>
              <a:defRPr/>
            </a:pPr>
            <a:endParaRPr lang="en-US" sz="5400" dirty="0"/>
          </a:p>
          <a:p>
            <a:pPr marL="457200" indent="-457200">
              <a:defRPr/>
            </a:pPr>
            <a:r>
              <a:rPr lang="en-US" sz="5400" dirty="0"/>
              <a:t>Implement PD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54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428</Words>
  <Application>Microsoft Office PowerPoint</Application>
  <PresentationFormat>Widescreen</PresentationFormat>
  <Paragraphs>116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Arvo</vt:lpstr>
      <vt:lpstr>Calibri</vt:lpstr>
      <vt:lpstr>Calibri Light</vt:lpstr>
      <vt:lpstr>Office Theme</vt:lpstr>
      <vt:lpstr>Equipping Library Information Specialists  for  Destination 2025  August 8, 2019  Presented by April Frase and Nevenia Hill </vt:lpstr>
      <vt:lpstr>NORMS</vt:lpstr>
      <vt:lpstr>SESSION OBJECTIVES</vt:lpstr>
      <vt:lpstr>AGENDA</vt:lpstr>
      <vt:lpstr>What Does Librarianship Mean?</vt:lpstr>
      <vt:lpstr>Librarianship</vt:lpstr>
      <vt:lpstr>Professionalism</vt:lpstr>
      <vt:lpstr>Presentation</vt:lpstr>
      <vt:lpstr>Training and Professional Development</vt:lpstr>
      <vt:lpstr>TEM Evaluation</vt:lpstr>
      <vt:lpstr>Atriuum  Library Management System</vt:lpstr>
      <vt:lpstr>Organization and Library  Management</vt:lpstr>
      <vt:lpstr>Library Environment and Organization</vt:lpstr>
      <vt:lpstr>Promotion of Literacy</vt:lpstr>
      <vt:lpstr>Shelby County Schools Library Procedure Manual</vt:lpstr>
      <vt:lpstr>QUESTIONS</vt:lpstr>
      <vt:lpstr>SURVEY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CHARLOTTE R THOMASMARABLE</dc:creator>
  <cp:lastModifiedBy>APRIL R FRASE</cp:lastModifiedBy>
  <cp:revision>41</cp:revision>
  <cp:lastPrinted>2018-06-28T13:09:27Z</cp:lastPrinted>
  <dcterms:created xsi:type="dcterms:W3CDTF">2018-05-18T19:17:37Z</dcterms:created>
  <dcterms:modified xsi:type="dcterms:W3CDTF">2019-07-22T19:21:04Z</dcterms:modified>
</cp:coreProperties>
</file>