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325" r:id="rId2"/>
    <p:sldId id="326" r:id="rId3"/>
    <p:sldId id="406" r:id="rId4"/>
    <p:sldId id="327" r:id="rId5"/>
    <p:sldId id="425" r:id="rId6"/>
    <p:sldId id="329" r:id="rId7"/>
    <p:sldId id="330" r:id="rId8"/>
    <p:sldId id="331" r:id="rId9"/>
    <p:sldId id="332" r:id="rId10"/>
    <p:sldId id="333" r:id="rId11"/>
    <p:sldId id="407" r:id="rId12"/>
    <p:sldId id="408" r:id="rId13"/>
    <p:sldId id="409" r:id="rId14"/>
    <p:sldId id="404" r:id="rId15"/>
    <p:sldId id="410" r:id="rId16"/>
    <p:sldId id="411" r:id="rId17"/>
    <p:sldId id="424" r:id="rId18"/>
    <p:sldId id="413" r:id="rId19"/>
    <p:sldId id="412" r:id="rId20"/>
    <p:sldId id="414" r:id="rId21"/>
    <p:sldId id="415" r:id="rId22"/>
    <p:sldId id="423" r:id="rId23"/>
    <p:sldId id="421" r:id="rId24"/>
    <p:sldId id="420" r:id="rId25"/>
    <p:sldId id="422" r:id="rId26"/>
    <p:sldId id="416" r:id="rId27"/>
    <p:sldId id="418" r:id="rId28"/>
    <p:sldId id="419" r:id="rId29"/>
    <p:sldId id="403"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01" autoAdjust="0"/>
    <p:restoredTop sz="75730" autoAdjust="0"/>
  </p:normalViewPr>
  <p:slideViewPr>
    <p:cSldViewPr snapToGrid="0">
      <p:cViewPr varScale="1">
        <p:scale>
          <a:sx n="86" d="100"/>
          <a:sy n="86" d="100"/>
        </p:scale>
        <p:origin x="1956" y="96"/>
      </p:cViewPr>
      <p:guideLst>
        <p:guide orient="horz" pos="2160"/>
        <p:guide pos="2880"/>
      </p:guideLst>
    </p:cSldViewPr>
  </p:slideViewPr>
  <p:outlineViewPr>
    <p:cViewPr>
      <p:scale>
        <a:sx n="33" d="100"/>
        <a:sy n="33" d="100"/>
      </p:scale>
      <p:origin x="0" y="44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6CE966-081F-4799-85C1-B149886912CE}" type="datetimeFigureOut">
              <a:rPr lang="en-US" smtClean="0"/>
              <a:t>8/2/2017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626A56-B214-4431-9AF9-DCE3F49AA940}"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a:p>
            <a:endParaRPr lang="en-US" dirty="0"/>
          </a:p>
          <a:p>
            <a:r>
              <a:rPr lang="en-US" dirty="0"/>
              <a:t>Introduction</a:t>
            </a:r>
          </a:p>
        </p:txBody>
      </p:sp>
      <p:sp>
        <p:nvSpPr>
          <p:cNvPr id="4" name="Slide Number Placeholder 3"/>
          <p:cNvSpPr>
            <a:spLocks noGrp="1"/>
          </p:cNvSpPr>
          <p:nvPr>
            <p:ph type="sldNum" sz="quarter" idx="10"/>
          </p:nvPr>
        </p:nvSpPr>
        <p:spPr/>
        <p:txBody>
          <a:bodyPr/>
          <a:lstStyle/>
          <a:p>
            <a:fld id="{FF62EBF0-C126-AB4A-98F9-ABC75C02F9C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938678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through the list and give the room about 2 minutes to discuss with</a:t>
            </a:r>
            <a:r>
              <a:rPr lang="en-US" baseline="0" dirty="0"/>
              <a:t> each other and decide what they think is included under the collection development umbrella… then discuss as a group.</a:t>
            </a:r>
            <a:endParaRPr lang="en-US" dirty="0"/>
          </a:p>
        </p:txBody>
      </p:sp>
      <p:sp>
        <p:nvSpPr>
          <p:cNvPr id="4" name="Slide Number Placeholder 3"/>
          <p:cNvSpPr>
            <a:spLocks noGrp="1"/>
          </p:cNvSpPr>
          <p:nvPr>
            <p:ph type="sldNum" sz="quarter" idx="10"/>
          </p:nvPr>
        </p:nvSpPr>
        <p:spPr/>
        <p:txBody>
          <a:bodyPr/>
          <a:lstStyle/>
          <a:p>
            <a:fld id="{FF62EBF0-C126-AB4A-98F9-ABC75C02F9CE}"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639225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emphasizing “intentional”</a:t>
            </a:r>
            <a:endParaRPr lang="en-US" dirty="0"/>
          </a:p>
        </p:txBody>
      </p:sp>
      <p:sp>
        <p:nvSpPr>
          <p:cNvPr id="4" name="Slide Number Placeholder 3"/>
          <p:cNvSpPr>
            <a:spLocks noGrp="1"/>
          </p:cNvSpPr>
          <p:nvPr>
            <p:ph type="sldNum" sz="quarter" idx="10"/>
          </p:nvPr>
        </p:nvSpPr>
        <p:spPr/>
        <p:txBody>
          <a:bodyPr/>
          <a:lstStyle/>
          <a:p>
            <a:fld id="{FF62EBF0-C126-AB4A-98F9-ABC75C02F9CE}"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639225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through the list of benefits</a:t>
            </a:r>
            <a:r>
              <a:rPr lang="en-US" baseline="0" dirty="0"/>
              <a:t> and reiterate the importance of the making the library relevant to both students and teachers</a:t>
            </a:r>
            <a:endParaRPr lang="en-US" dirty="0"/>
          </a:p>
        </p:txBody>
      </p:sp>
      <p:sp>
        <p:nvSpPr>
          <p:cNvPr id="4" name="Slide Number Placeholder 3"/>
          <p:cNvSpPr>
            <a:spLocks noGrp="1"/>
          </p:cNvSpPr>
          <p:nvPr>
            <p:ph type="sldNum" sz="quarter" idx="10"/>
          </p:nvPr>
        </p:nvSpPr>
        <p:spPr/>
        <p:txBody>
          <a:bodyPr/>
          <a:lstStyle/>
          <a:p>
            <a:fld id="{FF62EBF0-C126-AB4A-98F9-ABC75C02F9C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639225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and show screenshots on subsequent slides</a:t>
            </a:r>
          </a:p>
        </p:txBody>
      </p:sp>
      <p:sp>
        <p:nvSpPr>
          <p:cNvPr id="4" name="Slide Number Placeholder 3"/>
          <p:cNvSpPr>
            <a:spLocks noGrp="1"/>
          </p:cNvSpPr>
          <p:nvPr>
            <p:ph type="sldNum" sz="quarter" idx="10"/>
          </p:nvPr>
        </p:nvSpPr>
        <p:spPr/>
        <p:txBody>
          <a:bodyPr/>
          <a:lstStyle/>
          <a:p>
            <a:fld id="{FF62EBF0-C126-AB4A-98F9-ABC75C02F9CE}"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639225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instructions are from the </a:t>
            </a:r>
            <a:r>
              <a:rPr lang="en-US" dirty="0" err="1"/>
              <a:t>Perma</a:t>
            </a:r>
            <a:r>
              <a:rPr lang="en-US" dirty="0"/>
              <a:t>-bound website.</a:t>
            </a:r>
          </a:p>
        </p:txBody>
      </p:sp>
      <p:sp>
        <p:nvSpPr>
          <p:cNvPr id="4" name="Slide Number Placeholder 3"/>
          <p:cNvSpPr>
            <a:spLocks noGrp="1"/>
          </p:cNvSpPr>
          <p:nvPr>
            <p:ph type="sldNum" sz="quarter" idx="10"/>
          </p:nvPr>
        </p:nvSpPr>
        <p:spPr/>
        <p:txBody>
          <a:bodyPr/>
          <a:lstStyle/>
          <a:p>
            <a:fld id="{9F626A56-B214-4431-9AF9-DCE3F49AA940}" type="slidenum">
              <a:rPr lang="en-US" smtClean="0"/>
              <a:t>14</a:t>
            </a:fld>
            <a:endParaRPr lang="en-US"/>
          </a:p>
        </p:txBody>
      </p:sp>
    </p:spTree>
    <p:extLst>
      <p:ext uri="{BB962C8B-B14F-4D97-AF65-F5344CB8AC3E}">
        <p14:creationId xmlns:p14="http://schemas.microsoft.com/office/powerpoint/2010/main" val="54365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a:t>
            </a:r>
            <a:r>
              <a:rPr lang="en-US" baseline="0" dirty="0"/>
              <a:t> of a collection analysis report</a:t>
            </a:r>
            <a:endParaRPr lang="en-US" dirty="0"/>
          </a:p>
        </p:txBody>
      </p:sp>
      <p:sp>
        <p:nvSpPr>
          <p:cNvPr id="4" name="Slide Number Placeholder 3"/>
          <p:cNvSpPr>
            <a:spLocks noGrp="1"/>
          </p:cNvSpPr>
          <p:nvPr>
            <p:ph type="sldNum" sz="quarter" idx="10"/>
          </p:nvPr>
        </p:nvSpPr>
        <p:spPr/>
        <p:txBody>
          <a:bodyPr/>
          <a:lstStyle/>
          <a:p>
            <a:fld id="{9F626A56-B214-4431-9AF9-DCE3F49AA940}" type="slidenum">
              <a:rPr lang="en-US" smtClean="0"/>
              <a:t>15</a:t>
            </a:fld>
            <a:endParaRPr lang="en-US"/>
          </a:p>
        </p:txBody>
      </p:sp>
    </p:spTree>
    <p:extLst>
      <p:ext uri="{BB962C8B-B14F-4D97-AF65-F5344CB8AC3E}">
        <p14:creationId xmlns:p14="http://schemas.microsoft.com/office/powerpoint/2010/main" val="54365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a:t>
            </a:r>
            <a:r>
              <a:rPr lang="en-US" baseline="0" dirty="0"/>
              <a:t> of a collection </a:t>
            </a:r>
            <a:r>
              <a:rPr lang="en-US" baseline="0"/>
              <a:t>analysis report</a:t>
            </a:r>
            <a:endParaRPr lang="en-US" dirty="0"/>
          </a:p>
        </p:txBody>
      </p:sp>
      <p:sp>
        <p:nvSpPr>
          <p:cNvPr id="4" name="Slide Number Placeholder 3"/>
          <p:cNvSpPr>
            <a:spLocks noGrp="1"/>
          </p:cNvSpPr>
          <p:nvPr>
            <p:ph type="sldNum" sz="quarter" idx="10"/>
          </p:nvPr>
        </p:nvSpPr>
        <p:spPr/>
        <p:txBody>
          <a:bodyPr/>
          <a:lstStyle/>
          <a:p>
            <a:fld id="{9F626A56-B214-4431-9AF9-DCE3F49AA940}" type="slidenum">
              <a:rPr lang="en-US" smtClean="0"/>
              <a:t>16</a:t>
            </a:fld>
            <a:endParaRPr lang="en-US"/>
          </a:p>
        </p:txBody>
      </p:sp>
    </p:spTree>
    <p:extLst>
      <p:ext uri="{BB962C8B-B14F-4D97-AF65-F5344CB8AC3E}">
        <p14:creationId xmlns:p14="http://schemas.microsoft.com/office/powerpoint/2010/main" val="54365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and show various</a:t>
            </a:r>
            <a:r>
              <a:rPr lang="en-US" baseline="0" dirty="0"/>
              <a:t> programs on next slide</a:t>
            </a:r>
            <a:endParaRPr lang="en-US" dirty="0"/>
          </a:p>
        </p:txBody>
      </p:sp>
      <p:sp>
        <p:nvSpPr>
          <p:cNvPr id="4" name="Slide Number Placeholder 3"/>
          <p:cNvSpPr>
            <a:spLocks noGrp="1"/>
          </p:cNvSpPr>
          <p:nvPr>
            <p:ph type="sldNum" sz="quarter" idx="10"/>
          </p:nvPr>
        </p:nvSpPr>
        <p:spPr/>
        <p:txBody>
          <a:bodyPr/>
          <a:lstStyle/>
          <a:p>
            <a:fld id="{FF62EBF0-C126-AB4A-98F9-ABC75C02F9CE}"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639225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the</a:t>
            </a:r>
            <a:r>
              <a:rPr lang="en-US" baseline="0" dirty="0"/>
              <a:t> variety of optional programs and specific areas of focus within SCS</a:t>
            </a:r>
            <a:endParaRPr lang="en-US" dirty="0"/>
          </a:p>
        </p:txBody>
      </p:sp>
      <p:sp>
        <p:nvSpPr>
          <p:cNvPr id="4" name="Slide Number Placeholder 3"/>
          <p:cNvSpPr>
            <a:spLocks noGrp="1"/>
          </p:cNvSpPr>
          <p:nvPr>
            <p:ph type="sldNum" sz="quarter" idx="10"/>
          </p:nvPr>
        </p:nvSpPr>
        <p:spPr/>
        <p:txBody>
          <a:bodyPr/>
          <a:lstStyle/>
          <a:p>
            <a:fld id="{9F626A56-B214-4431-9AF9-DCE3F49AA940}" type="slidenum">
              <a:rPr lang="en-US" smtClean="0"/>
              <a:t>18</a:t>
            </a:fld>
            <a:endParaRPr lang="en-US"/>
          </a:p>
        </p:txBody>
      </p:sp>
    </p:spTree>
    <p:extLst>
      <p:ext uri="{BB962C8B-B14F-4D97-AF65-F5344CB8AC3E}">
        <p14:creationId xmlns:p14="http://schemas.microsoft.com/office/powerpoint/2010/main" val="54365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in-depth and show next slide of table of requirements</a:t>
            </a:r>
          </a:p>
        </p:txBody>
      </p:sp>
      <p:sp>
        <p:nvSpPr>
          <p:cNvPr id="4" name="Slide Number Placeholder 3"/>
          <p:cNvSpPr>
            <a:spLocks noGrp="1"/>
          </p:cNvSpPr>
          <p:nvPr>
            <p:ph type="sldNum" sz="quarter" idx="10"/>
          </p:nvPr>
        </p:nvSpPr>
        <p:spPr/>
        <p:txBody>
          <a:bodyPr/>
          <a:lstStyle/>
          <a:p>
            <a:fld id="{FF62EBF0-C126-AB4A-98F9-ABC75C02F9C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639225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session use these norms….</a:t>
            </a:r>
          </a:p>
          <a:p>
            <a:endParaRPr lang="en-US" dirty="0"/>
          </a:p>
          <a:p>
            <a:r>
              <a:rPr lang="en-US" dirty="0"/>
              <a:t>Before</a:t>
            </a:r>
            <a:r>
              <a:rPr lang="en-US" baseline="0" dirty="0"/>
              <a:t> we get started, let’s review the norms of how we will work together today:</a:t>
            </a:r>
          </a:p>
          <a:p>
            <a:pPr>
              <a:lnSpc>
                <a:spcPct val="90000"/>
              </a:lnSpc>
              <a:spcBef>
                <a:spcPts val="1000"/>
              </a:spcBef>
              <a:buClr>
                <a:srgbClr val="3C3D3B"/>
              </a:buClr>
              <a:buFont typeface="Wingdings" charset="2"/>
              <a:buChar char="ü"/>
            </a:pPr>
            <a:r>
              <a:rPr lang="en-US" altLang="en-US" dirty="0">
                <a:solidFill>
                  <a:srgbClr val="3C3D3B"/>
                </a:solidFill>
                <a:sym typeface="Calibri" charset="0"/>
              </a:rPr>
              <a:t>Take responsibility for yourself as a learner.</a:t>
            </a:r>
          </a:p>
          <a:p>
            <a:pPr>
              <a:lnSpc>
                <a:spcPct val="90000"/>
              </a:lnSpc>
              <a:spcBef>
                <a:spcPts val="1000"/>
              </a:spcBef>
              <a:buClr>
                <a:srgbClr val="3C3D3B"/>
              </a:buClr>
              <a:buFont typeface="Wingdings" charset="2"/>
              <a:buChar char="ü"/>
            </a:pPr>
            <a:r>
              <a:rPr lang="en-US" altLang="en-US" dirty="0">
                <a:solidFill>
                  <a:srgbClr val="3C3D3B"/>
                </a:solidFill>
                <a:sym typeface="Calibri" charset="0"/>
              </a:rPr>
              <a:t>Honor timeframes (start, end, activity).</a:t>
            </a:r>
          </a:p>
          <a:p>
            <a:pPr>
              <a:lnSpc>
                <a:spcPct val="90000"/>
              </a:lnSpc>
              <a:spcBef>
                <a:spcPts val="1000"/>
              </a:spcBef>
              <a:buClr>
                <a:srgbClr val="3C3D3B"/>
              </a:buClr>
              <a:buFont typeface="Wingdings" charset="2"/>
              <a:buChar char="ü"/>
            </a:pPr>
            <a:r>
              <a:rPr lang="en-US" altLang="en-US" dirty="0">
                <a:solidFill>
                  <a:srgbClr val="3C3D3B"/>
                </a:solidFill>
                <a:sym typeface="Calibri" charset="0"/>
              </a:rPr>
              <a:t>Be an active and hands-on learner.</a:t>
            </a:r>
          </a:p>
          <a:p>
            <a:pPr>
              <a:lnSpc>
                <a:spcPct val="90000"/>
              </a:lnSpc>
              <a:spcBef>
                <a:spcPts val="1000"/>
              </a:spcBef>
              <a:buClr>
                <a:srgbClr val="3C3D3B"/>
              </a:buClr>
              <a:buFont typeface="Wingdings" charset="2"/>
              <a:buChar char="ü"/>
            </a:pPr>
            <a:r>
              <a:rPr lang="en-US" altLang="en-US" dirty="0">
                <a:solidFill>
                  <a:srgbClr val="3C3D3B"/>
                </a:solidFill>
                <a:sym typeface="Calibri" charset="0"/>
              </a:rPr>
              <a:t>Use technology to enhance learning.</a:t>
            </a:r>
          </a:p>
          <a:p>
            <a:pPr>
              <a:lnSpc>
                <a:spcPct val="90000"/>
              </a:lnSpc>
              <a:spcBef>
                <a:spcPts val="1000"/>
              </a:spcBef>
              <a:buClr>
                <a:srgbClr val="3C3D3B"/>
              </a:buClr>
              <a:buFont typeface="Wingdings" charset="2"/>
              <a:buChar char="ü"/>
            </a:pPr>
            <a:r>
              <a:rPr lang="en-US" altLang="en-US" dirty="0">
                <a:solidFill>
                  <a:srgbClr val="3C3D3B"/>
                </a:solidFill>
                <a:sym typeface="Calibri" charset="0"/>
              </a:rPr>
              <a:t>Strive for equity of voice.</a:t>
            </a:r>
          </a:p>
          <a:p>
            <a:pPr>
              <a:lnSpc>
                <a:spcPct val="90000"/>
              </a:lnSpc>
              <a:spcBef>
                <a:spcPts val="1000"/>
              </a:spcBef>
              <a:buClr>
                <a:srgbClr val="3C3D3B"/>
              </a:buClr>
              <a:buFont typeface="Wingdings" charset="2"/>
              <a:buChar char="ü"/>
            </a:pPr>
            <a:r>
              <a:rPr lang="en-US" altLang="en-US" dirty="0">
                <a:solidFill>
                  <a:srgbClr val="3C3D3B"/>
                </a:solidFill>
                <a:sym typeface="Calibri" charset="0"/>
              </a:rPr>
              <a:t>Contribute to a learning environment where it is “safe to not know.”</a:t>
            </a:r>
          </a:p>
          <a:p>
            <a:pPr>
              <a:lnSpc>
                <a:spcPct val="90000"/>
              </a:lnSpc>
              <a:spcBef>
                <a:spcPts val="1000"/>
              </a:spcBef>
              <a:buClr>
                <a:srgbClr val="3C3D3B"/>
              </a:buClr>
              <a:buFont typeface="Wingdings" charset="2"/>
              <a:buChar char="ü"/>
            </a:pPr>
            <a:r>
              <a:rPr lang="en-US" altLang="en-US" dirty="0">
                <a:solidFill>
                  <a:srgbClr val="3C3D3B"/>
                </a:solidFill>
                <a:sym typeface="Calibri" charset="0"/>
              </a:rPr>
              <a:t>Ask questions tactfully if you don’t see the relevance.</a:t>
            </a:r>
          </a:p>
          <a:p>
            <a:endParaRPr lang="en-US" dirty="0"/>
          </a:p>
        </p:txBody>
      </p:sp>
      <p:sp>
        <p:nvSpPr>
          <p:cNvPr id="4" name="Slide Number Placeholder 3"/>
          <p:cNvSpPr>
            <a:spLocks noGrp="1"/>
          </p:cNvSpPr>
          <p:nvPr>
            <p:ph type="sldNum" sz="quarter" idx="10"/>
          </p:nvPr>
        </p:nvSpPr>
        <p:spPr/>
        <p:txBody>
          <a:bodyPr/>
          <a:lstStyle/>
          <a:p>
            <a:fld id="{90AF83E7-7BDA-477B-88CE-9F6F1FE7913F}" type="slidenum">
              <a:rPr lang="en-US" smtClean="0"/>
              <a:t>2</a:t>
            </a:fld>
            <a:endParaRPr lang="en-US"/>
          </a:p>
        </p:txBody>
      </p:sp>
    </p:spTree>
    <p:extLst>
      <p:ext uri="{BB962C8B-B14F-4D97-AF65-F5344CB8AC3E}">
        <p14:creationId xmlns:p14="http://schemas.microsoft.com/office/powerpoint/2010/main" val="671423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state</a:t>
            </a:r>
            <a:r>
              <a:rPr lang="en-US" baseline="0" dirty="0"/>
              <a:t> standards are included in the library manual on the SCS website. Summarize.</a:t>
            </a:r>
            <a:endParaRPr lang="en-US" dirty="0"/>
          </a:p>
        </p:txBody>
      </p:sp>
      <p:sp>
        <p:nvSpPr>
          <p:cNvPr id="4" name="Slide Number Placeholder 3"/>
          <p:cNvSpPr>
            <a:spLocks noGrp="1"/>
          </p:cNvSpPr>
          <p:nvPr>
            <p:ph type="sldNum" sz="quarter" idx="10"/>
          </p:nvPr>
        </p:nvSpPr>
        <p:spPr/>
        <p:txBody>
          <a:bodyPr/>
          <a:lstStyle/>
          <a:p>
            <a:fld id="{9F626A56-B214-4431-9AF9-DCE3F49AA940}" type="slidenum">
              <a:rPr lang="en-US" smtClean="0"/>
              <a:t>20</a:t>
            </a:fld>
            <a:endParaRPr lang="en-US"/>
          </a:p>
        </p:txBody>
      </p:sp>
    </p:spTree>
    <p:extLst>
      <p:ext uri="{BB962C8B-B14F-4D97-AF65-F5344CB8AC3E}">
        <p14:creationId xmlns:p14="http://schemas.microsoft.com/office/powerpoint/2010/main" val="54365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r>
              <a:rPr lang="en-US" baseline="0" dirty="0"/>
              <a:t> and show examples on subsequent slides</a:t>
            </a:r>
            <a:endParaRPr lang="en-US" dirty="0"/>
          </a:p>
        </p:txBody>
      </p:sp>
      <p:sp>
        <p:nvSpPr>
          <p:cNvPr id="4" name="Slide Number Placeholder 3"/>
          <p:cNvSpPr>
            <a:spLocks noGrp="1"/>
          </p:cNvSpPr>
          <p:nvPr>
            <p:ph type="sldNum" sz="quarter" idx="10"/>
          </p:nvPr>
        </p:nvSpPr>
        <p:spPr/>
        <p:txBody>
          <a:bodyPr/>
          <a:lstStyle/>
          <a:p>
            <a:fld id="{FF62EBF0-C126-AB4A-98F9-ABC75C02F9CE}"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639225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example of a</a:t>
            </a:r>
            <a:r>
              <a:rPr lang="en-US" baseline="0" dirty="0"/>
              <a:t> student survey, this is the front of a two-sided survey</a:t>
            </a:r>
            <a:endParaRPr lang="en-US" dirty="0"/>
          </a:p>
        </p:txBody>
      </p:sp>
      <p:sp>
        <p:nvSpPr>
          <p:cNvPr id="4" name="Slide Number Placeholder 3"/>
          <p:cNvSpPr>
            <a:spLocks noGrp="1"/>
          </p:cNvSpPr>
          <p:nvPr>
            <p:ph type="sldNum" sz="quarter" idx="10"/>
          </p:nvPr>
        </p:nvSpPr>
        <p:spPr/>
        <p:txBody>
          <a:bodyPr/>
          <a:lstStyle/>
          <a:p>
            <a:fld id="{9F626A56-B214-4431-9AF9-DCE3F49AA940}" type="slidenum">
              <a:rPr lang="en-US" smtClean="0"/>
              <a:t>22</a:t>
            </a:fld>
            <a:endParaRPr lang="en-US"/>
          </a:p>
        </p:txBody>
      </p:sp>
    </p:spTree>
    <p:extLst>
      <p:ext uri="{BB962C8B-B14F-4D97-AF65-F5344CB8AC3E}">
        <p14:creationId xmlns:p14="http://schemas.microsoft.com/office/powerpoint/2010/main" val="54365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example of a</a:t>
            </a:r>
            <a:r>
              <a:rPr lang="en-US" baseline="0" dirty="0"/>
              <a:t> student survey, this is the back of a two-sided survey</a:t>
            </a:r>
            <a:endParaRPr lang="en-US" dirty="0"/>
          </a:p>
        </p:txBody>
      </p:sp>
      <p:sp>
        <p:nvSpPr>
          <p:cNvPr id="4" name="Slide Number Placeholder 3"/>
          <p:cNvSpPr>
            <a:spLocks noGrp="1"/>
          </p:cNvSpPr>
          <p:nvPr>
            <p:ph type="sldNum" sz="quarter" idx="10"/>
          </p:nvPr>
        </p:nvSpPr>
        <p:spPr/>
        <p:txBody>
          <a:bodyPr/>
          <a:lstStyle/>
          <a:p>
            <a:fld id="{9F626A56-B214-4431-9AF9-DCE3F49AA940}" type="slidenum">
              <a:rPr lang="en-US" smtClean="0"/>
              <a:t>23</a:t>
            </a:fld>
            <a:endParaRPr lang="en-US"/>
          </a:p>
        </p:txBody>
      </p:sp>
    </p:spTree>
    <p:extLst>
      <p:ext uri="{BB962C8B-B14F-4D97-AF65-F5344CB8AC3E}">
        <p14:creationId xmlns:p14="http://schemas.microsoft.com/office/powerpoint/2010/main" val="54365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example of a</a:t>
            </a:r>
            <a:r>
              <a:rPr lang="en-US" baseline="0" dirty="0"/>
              <a:t> teacher survey</a:t>
            </a:r>
            <a:endParaRPr lang="en-US" dirty="0"/>
          </a:p>
        </p:txBody>
      </p:sp>
      <p:sp>
        <p:nvSpPr>
          <p:cNvPr id="4" name="Slide Number Placeholder 3"/>
          <p:cNvSpPr>
            <a:spLocks noGrp="1"/>
          </p:cNvSpPr>
          <p:nvPr>
            <p:ph type="sldNum" sz="quarter" idx="10"/>
          </p:nvPr>
        </p:nvSpPr>
        <p:spPr/>
        <p:txBody>
          <a:bodyPr/>
          <a:lstStyle/>
          <a:p>
            <a:fld id="{9F626A56-B214-4431-9AF9-DCE3F49AA940}" type="slidenum">
              <a:rPr lang="en-US" smtClean="0"/>
              <a:t>24</a:t>
            </a:fld>
            <a:endParaRPr lang="en-US"/>
          </a:p>
        </p:txBody>
      </p:sp>
    </p:spTree>
    <p:extLst>
      <p:ext uri="{BB962C8B-B14F-4D97-AF65-F5344CB8AC3E}">
        <p14:creationId xmlns:p14="http://schemas.microsoft.com/office/powerpoint/2010/main" val="54365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example of a</a:t>
            </a:r>
            <a:r>
              <a:rPr lang="en-US" baseline="0" dirty="0"/>
              <a:t> teacher survey, highlighting need to not forget counselors and support staff.</a:t>
            </a:r>
            <a:endParaRPr lang="en-US" dirty="0"/>
          </a:p>
        </p:txBody>
      </p:sp>
      <p:sp>
        <p:nvSpPr>
          <p:cNvPr id="4" name="Slide Number Placeholder 3"/>
          <p:cNvSpPr>
            <a:spLocks noGrp="1"/>
          </p:cNvSpPr>
          <p:nvPr>
            <p:ph type="sldNum" sz="quarter" idx="10"/>
          </p:nvPr>
        </p:nvSpPr>
        <p:spPr/>
        <p:txBody>
          <a:bodyPr/>
          <a:lstStyle/>
          <a:p>
            <a:fld id="{9F626A56-B214-4431-9AF9-DCE3F49AA940}" type="slidenum">
              <a:rPr lang="en-US" smtClean="0"/>
              <a:t>25</a:t>
            </a:fld>
            <a:endParaRPr lang="en-US"/>
          </a:p>
        </p:txBody>
      </p:sp>
    </p:spTree>
    <p:extLst>
      <p:ext uri="{BB962C8B-B14F-4D97-AF65-F5344CB8AC3E}">
        <p14:creationId xmlns:p14="http://schemas.microsoft.com/office/powerpoint/2010/main" val="54365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of the ABCs…</a:t>
            </a:r>
          </a:p>
        </p:txBody>
      </p:sp>
      <p:sp>
        <p:nvSpPr>
          <p:cNvPr id="4" name="Slide Number Placeholder 3"/>
          <p:cNvSpPr>
            <a:spLocks noGrp="1"/>
          </p:cNvSpPr>
          <p:nvPr>
            <p:ph type="sldNum" sz="quarter" idx="10"/>
          </p:nvPr>
        </p:nvSpPr>
        <p:spPr/>
        <p:txBody>
          <a:bodyPr/>
          <a:lstStyle/>
          <a:p>
            <a:fld id="{FF62EBF0-C126-AB4A-98F9-ABC75C02F9CE}"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6392254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Revisit objective</a:t>
            </a:r>
          </a:p>
        </p:txBody>
      </p:sp>
      <p:sp>
        <p:nvSpPr>
          <p:cNvPr id="4" name="Slide Number Placeholder 3"/>
          <p:cNvSpPr>
            <a:spLocks noGrp="1"/>
          </p:cNvSpPr>
          <p:nvPr>
            <p:ph type="sldNum" sz="quarter" idx="10"/>
          </p:nvPr>
        </p:nvSpPr>
        <p:spPr/>
        <p:txBody>
          <a:bodyPr/>
          <a:lstStyle/>
          <a:p>
            <a:fld id="{90AF83E7-7BDA-477B-88CE-9F6F1FE7913F}" type="slidenum">
              <a:rPr lang="en-US" smtClean="0"/>
              <a:t>27</a:t>
            </a:fld>
            <a:endParaRPr lang="en-US"/>
          </a:p>
        </p:txBody>
      </p:sp>
    </p:spTree>
    <p:extLst>
      <p:ext uri="{BB962C8B-B14F-4D97-AF65-F5344CB8AC3E}">
        <p14:creationId xmlns:p14="http://schemas.microsoft.com/office/powerpoint/2010/main" val="1228357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next steps</a:t>
            </a:r>
          </a:p>
        </p:txBody>
      </p:sp>
      <p:sp>
        <p:nvSpPr>
          <p:cNvPr id="4" name="Slide Number Placeholder 3"/>
          <p:cNvSpPr>
            <a:spLocks noGrp="1"/>
          </p:cNvSpPr>
          <p:nvPr>
            <p:ph type="sldNum" sz="quarter" idx="10"/>
          </p:nvPr>
        </p:nvSpPr>
        <p:spPr/>
        <p:txBody>
          <a:bodyPr/>
          <a:lstStyle/>
          <a:p>
            <a:fld id="{FF62EBF0-C126-AB4A-98F9-ABC75C02F9CE}"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6392254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p>
        </p:txBody>
      </p:sp>
      <p:sp>
        <p:nvSpPr>
          <p:cNvPr id="4" name="Slide Number Placeholder 3"/>
          <p:cNvSpPr>
            <a:spLocks noGrp="1"/>
          </p:cNvSpPr>
          <p:nvPr>
            <p:ph type="sldNum" sz="quarter" idx="10"/>
          </p:nvPr>
        </p:nvSpPr>
        <p:spPr/>
        <p:txBody>
          <a:bodyPr/>
          <a:lstStyle/>
          <a:p>
            <a:fld id="{9F626A56-B214-4431-9AF9-DCE3F49AA940}" type="slidenum">
              <a:rPr lang="en-US" smtClean="0"/>
              <a:t>29</a:t>
            </a:fld>
            <a:endParaRPr lang="en-US"/>
          </a:p>
        </p:txBody>
      </p:sp>
    </p:spTree>
    <p:extLst>
      <p:ext uri="{BB962C8B-B14F-4D97-AF65-F5344CB8AC3E}">
        <p14:creationId xmlns:p14="http://schemas.microsoft.com/office/powerpoint/2010/main" val="2759772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KUDOs, providing</a:t>
            </a:r>
            <a:r>
              <a:rPr lang="en-US" baseline="0" dirty="0"/>
              <a:t> more detail in the “Be able to DO” section:</a:t>
            </a:r>
          </a:p>
          <a:p>
            <a:r>
              <a:rPr lang="en-US" baseline="0" dirty="0"/>
              <a:t>Analyze… “taking into account the age and size of your collection, your school’s test scores, and the configuration of your school (STEAM, STEM, etc.)</a:t>
            </a:r>
          </a:p>
          <a:p>
            <a:r>
              <a:rPr lang="en-US" baseline="0" dirty="0"/>
              <a:t>Be aware of state standards…”regarding the age and number of books per student as well as collection compilation”</a:t>
            </a:r>
          </a:p>
          <a:p>
            <a:r>
              <a:rPr lang="en-US" baseline="0" dirty="0"/>
              <a:t>Consider wants/needs…”through surveys and informal discussions”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0AF83E7-7BDA-477B-88CE-9F6F1FE7913F}" type="slidenum">
              <a:rPr lang="en-US" smtClean="0"/>
              <a:t>3</a:t>
            </a:fld>
            <a:endParaRPr lang="en-US"/>
          </a:p>
        </p:txBody>
      </p:sp>
    </p:spTree>
    <p:extLst>
      <p:ext uri="{BB962C8B-B14F-4D97-AF65-F5344CB8AC3E}">
        <p14:creationId xmlns:p14="http://schemas.microsoft.com/office/powerpoint/2010/main" val="1228357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objective</a:t>
            </a:r>
          </a:p>
        </p:txBody>
      </p:sp>
      <p:sp>
        <p:nvSpPr>
          <p:cNvPr id="4" name="Slide Number Placeholder 3"/>
          <p:cNvSpPr>
            <a:spLocks noGrp="1"/>
          </p:cNvSpPr>
          <p:nvPr>
            <p:ph type="sldNum" sz="quarter" idx="10"/>
          </p:nvPr>
        </p:nvSpPr>
        <p:spPr/>
        <p:txBody>
          <a:bodyPr/>
          <a:lstStyle/>
          <a:p>
            <a:fld id="{90AF83E7-7BDA-477B-88CE-9F6F1FE7913F}" type="slidenum">
              <a:rPr lang="en-US" smtClean="0"/>
              <a:t>4</a:t>
            </a:fld>
            <a:endParaRPr lang="en-US"/>
          </a:p>
        </p:txBody>
      </p:sp>
    </p:spTree>
    <p:extLst>
      <p:ext uri="{BB962C8B-B14F-4D97-AF65-F5344CB8AC3E}">
        <p14:creationId xmlns:p14="http://schemas.microsoft.com/office/powerpoint/2010/main" val="1228357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Place your KUDOS here</a:t>
            </a:r>
          </a:p>
        </p:txBody>
      </p:sp>
      <p:sp>
        <p:nvSpPr>
          <p:cNvPr id="4" name="Slide Number Placeholder 3"/>
          <p:cNvSpPr>
            <a:spLocks noGrp="1"/>
          </p:cNvSpPr>
          <p:nvPr>
            <p:ph type="sldNum" sz="quarter" idx="10"/>
          </p:nvPr>
        </p:nvSpPr>
        <p:spPr/>
        <p:txBody>
          <a:bodyPr/>
          <a:lstStyle/>
          <a:p>
            <a:fld id="{90AF83E7-7BDA-477B-88CE-9F6F1FE7913F}" type="slidenum">
              <a:rPr lang="en-US" smtClean="0"/>
              <a:t>5</a:t>
            </a:fld>
            <a:endParaRPr lang="en-US"/>
          </a:p>
        </p:txBody>
      </p:sp>
    </p:spTree>
    <p:extLst>
      <p:ext uri="{BB962C8B-B14F-4D97-AF65-F5344CB8AC3E}">
        <p14:creationId xmlns:p14="http://schemas.microsoft.com/office/powerpoint/2010/main" val="1228357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sessions include</a:t>
            </a:r>
            <a:r>
              <a:rPr lang="en-US" baseline="0" dirty="0"/>
              <a:t> the next set of slides in the vision section of the agenda</a:t>
            </a:r>
          </a:p>
          <a:p>
            <a:endParaRPr lang="en-US" baseline="0" dirty="0"/>
          </a:p>
          <a:p>
            <a:r>
              <a:rPr lang="en-US" dirty="0"/>
              <a:t>Destination</a:t>
            </a:r>
            <a:r>
              <a:rPr lang="en-US" baseline="0" dirty="0"/>
              <a:t> 2025 is our end goal, but it’s not our vision…</a:t>
            </a:r>
          </a:p>
          <a:p>
            <a:endParaRPr lang="en-US" baseline="0" dirty="0"/>
          </a:p>
          <a:p>
            <a:r>
              <a:rPr lang="en-US" baseline="0" dirty="0"/>
              <a:t>First, let’s look at the Chief of Schools’ vision…</a:t>
            </a:r>
            <a:endParaRPr lang="en-US" dirty="0"/>
          </a:p>
        </p:txBody>
      </p:sp>
      <p:sp>
        <p:nvSpPr>
          <p:cNvPr id="4" name="Slide Number Placeholder 3"/>
          <p:cNvSpPr>
            <a:spLocks noGrp="1"/>
          </p:cNvSpPr>
          <p:nvPr>
            <p:ph type="sldNum" sz="quarter" idx="10"/>
          </p:nvPr>
        </p:nvSpPr>
        <p:spPr/>
        <p:txBody>
          <a:bodyPr/>
          <a:lstStyle/>
          <a:p>
            <a:fld id="{90AF83E7-7BDA-477B-88CE-9F6F1FE7913F}" type="slidenum">
              <a:rPr lang="en-US" smtClean="0"/>
              <a:t>6</a:t>
            </a:fld>
            <a:endParaRPr lang="en-US"/>
          </a:p>
        </p:txBody>
      </p:sp>
    </p:spTree>
    <p:extLst>
      <p:ext uri="{BB962C8B-B14F-4D97-AF65-F5344CB8AC3E}">
        <p14:creationId xmlns:p14="http://schemas.microsoft.com/office/powerpoint/2010/main" val="15653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All sessions include</a:t>
            </a:r>
            <a:r>
              <a:rPr lang="en-US" baseline="0" dirty="0"/>
              <a:t> the next set of slides in the vision section of the agenda</a:t>
            </a:r>
          </a:p>
          <a:p>
            <a:endParaRPr lang="en-US" dirty="0"/>
          </a:p>
          <a:p>
            <a:r>
              <a:rPr lang="en-US" dirty="0"/>
              <a:t>Read the COS vision</a:t>
            </a:r>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FF62EBF0-C126-AB4A-98F9-ABC75C02F9CE}" type="slidenum">
              <a:rPr lang="en-US" smtClean="0"/>
              <a:pPr/>
              <a:t>7</a:t>
            </a:fld>
            <a:endParaRPr lang="en-US" dirty="0"/>
          </a:p>
        </p:txBody>
      </p:sp>
    </p:spTree>
    <p:extLst>
      <p:ext uri="{BB962C8B-B14F-4D97-AF65-F5344CB8AC3E}">
        <p14:creationId xmlns:p14="http://schemas.microsoft.com/office/powerpoint/2010/main" val="908690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All sessions include</a:t>
            </a:r>
            <a:r>
              <a:rPr lang="en-US" baseline="0" dirty="0"/>
              <a:t> the next set of slides in the vision section of the agenda</a:t>
            </a:r>
          </a:p>
          <a:p>
            <a:endParaRPr lang="en-US" dirty="0"/>
          </a:p>
          <a:p>
            <a:endParaRPr lang="en-US" dirty="0"/>
          </a:p>
          <a:p>
            <a:r>
              <a:rPr lang="en-US" dirty="0"/>
              <a:t>Our</a:t>
            </a:r>
            <a:r>
              <a:rPr lang="en-US" baseline="0" dirty="0"/>
              <a:t> key levers, or our theory of action, is the framing of how we will achieve our vision and associated end state: Destination 2025</a:t>
            </a:r>
            <a:endParaRPr lang="en-US" dirty="0"/>
          </a:p>
        </p:txBody>
      </p:sp>
      <p:sp>
        <p:nvSpPr>
          <p:cNvPr id="4" name="Slide Number Placeholder 3"/>
          <p:cNvSpPr>
            <a:spLocks noGrp="1"/>
          </p:cNvSpPr>
          <p:nvPr>
            <p:ph type="sldNum" sz="quarter" idx="10"/>
          </p:nvPr>
        </p:nvSpPr>
        <p:spPr/>
        <p:txBody>
          <a:bodyPr/>
          <a:lstStyle/>
          <a:p>
            <a:fld id="{FF62EBF0-C126-AB4A-98F9-ABC75C02F9CE}" type="slidenum">
              <a:rPr lang="en-US" smtClean="0"/>
              <a:pPr/>
              <a:t>8</a:t>
            </a:fld>
            <a:endParaRPr lang="en-US" dirty="0"/>
          </a:p>
        </p:txBody>
      </p:sp>
    </p:spTree>
    <p:extLst>
      <p:ext uri="{BB962C8B-B14F-4D97-AF65-F5344CB8AC3E}">
        <p14:creationId xmlns:p14="http://schemas.microsoft.com/office/powerpoint/2010/main" val="1368355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All sessions include</a:t>
            </a:r>
            <a:r>
              <a:rPr lang="en-US" baseline="0" dirty="0"/>
              <a:t> the next set of slides in the vision section of the agenda</a:t>
            </a:r>
          </a:p>
          <a:p>
            <a:pPr>
              <a:defRPr/>
            </a:pPr>
            <a:endParaRPr lang="en-US" baseline="0" dirty="0">
              <a:ea typeface="+mn-ea"/>
            </a:endParaRPr>
          </a:p>
          <a:p>
            <a:pPr>
              <a:defRPr/>
            </a:pPr>
            <a:endParaRPr lang="en-US" baseline="0" dirty="0">
              <a:ea typeface="+mn-ea"/>
            </a:endParaRPr>
          </a:p>
          <a:p>
            <a:pPr>
              <a:defRPr/>
            </a:pPr>
            <a:r>
              <a:rPr lang="en-US" baseline="0" dirty="0">
                <a:ea typeface="+mn-ea"/>
              </a:rPr>
              <a:t>In this last section of the vision, we need to quickly review the priorities – here’s what we will specifically focus on to ensure the key levers are activated.</a:t>
            </a:r>
          </a:p>
          <a:p>
            <a:pPr>
              <a:defRPr/>
            </a:pPr>
            <a:endParaRPr lang="en-US" baseline="0" dirty="0">
              <a:ea typeface="+mn-ea"/>
            </a:endParaRPr>
          </a:p>
          <a:p>
            <a:pPr>
              <a:defRPr/>
            </a:pPr>
            <a:r>
              <a:rPr lang="en-US" baseline="0" dirty="0">
                <a:ea typeface="+mn-ea"/>
              </a:rPr>
              <a:t>As a District, this is the work for 2017-18, but now, let’s drill down to the specific work as it relates (insert your subject here…)</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8919" indent="-288046">
              <a:defRPr sz="1200">
                <a:solidFill>
                  <a:schemeClr val="tx1"/>
                </a:solidFill>
                <a:latin typeface="Calibri" pitchFamily="34" charset="0"/>
                <a:ea typeface="MS PGothic" pitchFamily="34" charset="-128"/>
              </a:defRPr>
            </a:lvl2pPr>
            <a:lvl3pPr marL="1152183" indent="-230436">
              <a:defRPr sz="1200">
                <a:solidFill>
                  <a:schemeClr val="tx1"/>
                </a:solidFill>
                <a:latin typeface="Calibri" pitchFamily="34" charset="0"/>
                <a:ea typeface="MS PGothic" pitchFamily="34" charset="-128"/>
              </a:defRPr>
            </a:lvl3pPr>
            <a:lvl4pPr marL="1613055" indent="-230436">
              <a:defRPr sz="1200">
                <a:solidFill>
                  <a:schemeClr val="tx1"/>
                </a:solidFill>
                <a:latin typeface="Calibri" pitchFamily="34" charset="0"/>
                <a:ea typeface="MS PGothic" pitchFamily="34" charset="-128"/>
              </a:defRPr>
            </a:lvl4pPr>
            <a:lvl5pPr marL="2073930" indent="-230436">
              <a:defRPr sz="1200">
                <a:solidFill>
                  <a:schemeClr val="tx1"/>
                </a:solidFill>
                <a:latin typeface="Calibri" pitchFamily="34" charset="0"/>
                <a:ea typeface="MS PGothic" pitchFamily="34" charset="-128"/>
              </a:defRPr>
            </a:lvl5pPr>
            <a:lvl6pPr marL="2534802" indent="-230436"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5674" indent="-230436"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6548" indent="-230436"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7421" indent="-230436"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2E89E428-5FA6-43F6-AF1E-6DD2B2318875}" type="slidenum">
              <a:rPr lang="en-US" altLang="en-US">
                <a:solidFill>
                  <a:srgbClr val="000000"/>
                </a:solidFill>
              </a:rPr>
              <a:pPr/>
              <a:t>9</a:t>
            </a:fld>
            <a:endParaRPr lang="en-US" altLang="en-US" dirty="0">
              <a:solidFill>
                <a:srgbClr val="000000"/>
              </a:solidFill>
            </a:endParaRPr>
          </a:p>
        </p:txBody>
      </p:sp>
    </p:spTree>
    <p:extLst>
      <p:ext uri="{BB962C8B-B14F-4D97-AF65-F5344CB8AC3E}">
        <p14:creationId xmlns:p14="http://schemas.microsoft.com/office/powerpoint/2010/main" val="718312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88ECB7-DD28-C84E-99D9-D68024C87FDE}" type="datetimeFigureOut">
              <a:rPr lang="en-US" smtClean="0"/>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15186-F00E-9F40-81D7-612A132F0ABF}" type="slidenum">
              <a:rPr lang="en-US" smtClean="0"/>
              <a:t>‹#›</a:t>
            </a:fld>
            <a:endParaRPr lang="en-US"/>
          </a:p>
        </p:txBody>
      </p:sp>
    </p:spTree>
    <p:extLst>
      <p:ext uri="{BB962C8B-B14F-4D97-AF65-F5344CB8AC3E}">
        <p14:creationId xmlns:p14="http://schemas.microsoft.com/office/powerpoint/2010/main" val="4682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88ECB7-DD28-C84E-99D9-D68024C87FDE}" type="datetimeFigureOut">
              <a:rPr lang="en-US" smtClean="0"/>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15186-F00E-9F40-81D7-612A132F0ABF}" type="slidenum">
              <a:rPr lang="en-US" smtClean="0"/>
              <a:t>‹#›</a:t>
            </a:fld>
            <a:endParaRPr lang="en-US"/>
          </a:p>
        </p:txBody>
      </p:sp>
    </p:spTree>
    <p:extLst>
      <p:ext uri="{BB962C8B-B14F-4D97-AF65-F5344CB8AC3E}">
        <p14:creationId xmlns:p14="http://schemas.microsoft.com/office/powerpoint/2010/main" val="2578889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88ECB7-DD28-C84E-99D9-D68024C87FDE}" type="datetimeFigureOut">
              <a:rPr lang="en-US" smtClean="0"/>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15186-F00E-9F40-81D7-612A132F0ABF}" type="slidenum">
              <a:rPr lang="en-US" smtClean="0"/>
              <a:t>‹#›</a:t>
            </a:fld>
            <a:endParaRPr lang="en-US"/>
          </a:p>
        </p:txBody>
      </p:sp>
    </p:spTree>
    <p:extLst>
      <p:ext uri="{BB962C8B-B14F-4D97-AF65-F5344CB8AC3E}">
        <p14:creationId xmlns:p14="http://schemas.microsoft.com/office/powerpoint/2010/main" val="1107195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88ECB7-DD28-C84E-99D9-D68024C87FDE}" type="datetimeFigureOut">
              <a:rPr lang="en-US" smtClean="0"/>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15186-F00E-9F40-81D7-612A132F0ABF}" type="slidenum">
              <a:rPr lang="en-US" smtClean="0"/>
              <a:t>‹#›</a:t>
            </a:fld>
            <a:endParaRPr lang="en-US"/>
          </a:p>
        </p:txBody>
      </p:sp>
    </p:spTree>
    <p:extLst>
      <p:ext uri="{BB962C8B-B14F-4D97-AF65-F5344CB8AC3E}">
        <p14:creationId xmlns:p14="http://schemas.microsoft.com/office/powerpoint/2010/main" val="3613942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88ECB7-DD28-C84E-99D9-D68024C87FDE}" type="datetimeFigureOut">
              <a:rPr lang="en-US" smtClean="0"/>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15186-F00E-9F40-81D7-612A132F0ABF}" type="slidenum">
              <a:rPr lang="en-US" smtClean="0"/>
              <a:t>‹#›</a:t>
            </a:fld>
            <a:endParaRPr lang="en-US"/>
          </a:p>
        </p:txBody>
      </p:sp>
    </p:spTree>
    <p:extLst>
      <p:ext uri="{BB962C8B-B14F-4D97-AF65-F5344CB8AC3E}">
        <p14:creationId xmlns:p14="http://schemas.microsoft.com/office/powerpoint/2010/main" val="1234682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88ECB7-DD28-C84E-99D9-D68024C87FDE}" type="datetimeFigureOut">
              <a:rPr lang="en-US" smtClean="0"/>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15186-F00E-9F40-81D7-612A132F0ABF}" type="slidenum">
              <a:rPr lang="en-US" smtClean="0"/>
              <a:t>‹#›</a:t>
            </a:fld>
            <a:endParaRPr lang="en-US"/>
          </a:p>
        </p:txBody>
      </p:sp>
    </p:spTree>
    <p:extLst>
      <p:ext uri="{BB962C8B-B14F-4D97-AF65-F5344CB8AC3E}">
        <p14:creationId xmlns:p14="http://schemas.microsoft.com/office/powerpoint/2010/main" val="1602515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88ECB7-DD28-C84E-99D9-D68024C87FDE}" type="datetimeFigureOut">
              <a:rPr lang="en-US" smtClean="0"/>
              <a:t>8/2/2017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A15186-F00E-9F40-81D7-612A132F0ABF}" type="slidenum">
              <a:rPr lang="en-US" smtClean="0"/>
              <a:t>‹#›</a:t>
            </a:fld>
            <a:endParaRPr lang="en-US"/>
          </a:p>
        </p:txBody>
      </p:sp>
    </p:spTree>
    <p:extLst>
      <p:ext uri="{BB962C8B-B14F-4D97-AF65-F5344CB8AC3E}">
        <p14:creationId xmlns:p14="http://schemas.microsoft.com/office/powerpoint/2010/main" val="654859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88ECB7-DD28-C84E-99D9-D68024C87FDE}" type="datetimeFigureOut">
              <a:rPr lang="en-US" smtClean="0"/>
              <a:t>8/2/2017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A15186-F00E-9F40-81D7-612A132F0ABF}" type="slidenum">
              <a:rPr lang="en-US" smtClean="0"/>
              <a:t>‹#›</a:t>
            </a:fld>
            <a:endParaRPr lang="en-US"/>
          </a:p>
        </p:txBody>
      </p:sp>
    </p:spTree>
    <p:extLst>
      <p:ext uri="{BB962C8B-B14F-4D97-AF65-F5344CB8AC3E}">
        <p14:creationId xmlns:p14="http://schemas.microsoft.com/office/powerpoint/2010/main" val="1219523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88ECB7-DD28-C84E-99D9-D68024C87FDE}" type="datetimeFigureOut">
              <a:rPr lang="en-US" smtClean="0"/>
              <a:t>8/2/2017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A15186-F00E-9F40-81D7-612A132F0ABF}" type="slidenum">
              <a:rPr lang="en-US" smtClean="0"/>
              <a:t>‹#›</a:t>
            </a:fld>
            <a:endParaRPr lang="en-US"/>
          </a:p>
        </p:txBody>
      </p:sp>
    </p:spTree>
    <p:extLst>
      <p:ext uri="{BB962C8B-B14F-4D97-AF65-F5344CB8AC3E}">
        <p14:creationId xmlns:p14="http://schemas.microsoft.com/office/powerpoint/2010/main" val="4254432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88ECB7-DD28-C84E-99D9-D68024C87FDE}" type="datetimeFigureOut">
              <a:rPr lang="en-US" smtClean="0"/>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15186-F00E-9F40-81D7-612A132F0ABF}" type="slidenum">
              <a:rPr lang="en-US" smtClean="0"/>
              <a:t>‹#›</a:t>
            </a:fld>
            <a:endParaRPr lang="en-US"/>
          </a:p>
        </p:txBody>
      </p:sp>
    </p:spTree>
    <p:extLst>
      <p:ext uri="{BB962C8B-B14F-4D97-AF65-F5344CB8AC3E}">
        <p14:creationId xmlns:p14="http://schemas.microsoft.com/office/powerpoint/2010/main" val="11737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88ECB7-DD28-C84E-99D9-D68024C87FDE}" type="datetimeFigureOut">
              <a:rPr lang="en-US" smtClean="0"/>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15186-F00E-9F40-81D7-612A132F0ABF}" type="slidenum">
              <a:rPr lang="en-US" smtClean="0"/>
              <a:t>‹#›</a:t>
            </a:fld>
            <a:endParaRPr lang="en-US"/>
          </a:p>
        </p:txBody>
      </p:sp>
    </p:spTree>
    <p:extLst>
      <p:ext uri="{BB962C8B-B14F-4D97-AF65-F5344CB8AC3E}">
        <p14:creationId xmlns:p14="http://schemas.microsoft.com/office/powerpoint/2010/main" val="2117118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88ECB7-DD28-C84E-99D9-D68024C87FDE}" type="datetimeFigureOut">
              <a:rPr lang="en-US" smtClean="0"/>
              <a:t>8/2/2017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A15186-F00E-9F40-81D7-612A132F0ABF}" type="slidenum">
              <a:rPr lang="en-US" smtClean="0"/>
              <a:t>‹#›</a:t>
            </a:fld>
            <a:endParaRPr lang="en-US"/>
          </a:p>
        </p:txBody>
      </p:sp>
    </p:spTree>
    <p:extLst>
      <p:ext uri="{BB962C8B-B14F-4D97-AF65-F5344CB8AC3E}">
        <p14:creationId xmlns:p14="http://schemas.microsoft.com/office/powerpoint/2010/main" val="2954673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gif"/><Relationship Id="rId1" Type="http://schemas.microsoft.com/office/2007/relationships/media" Target="../media/media1.gif"/><Relationship Id="rId5" Type="http://schemas.openxmlformats.org/officeDocument/2006/relationships/image" Target="../media/image13.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581775"/>
            <a:ext cx="9144000" cy="2762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5" name="Title 2"/>
          <p:cNvSpPr txBox="1">
            <a:spLocks/>
          </p:cNvSpPr>
          <p:nvPr/>
        </p:nvSpPr>
        <p:spPr>
          <a:xfrm>
            <a:off x="821872" y="2438401"/>
            <a:ext cx="7543800" cy="153785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kern="1200">
                <a:solidFill>
                  <a:schemeClr val="bg1"/>
                </a:solidFill>
                <a:latin typeface="+mj-lt"/>
                <a:ea typeface="+mj-ea"/>
                <a:cs typeface="+mj-cs"/>
              </a:defRPr>
            </a:lvl1pPr>
          </a:lstStyle>
          <a:p>
            <a:endParaRPr lang="en-US" dirty="0">
              <a:solidFill>
                <a:schemeClr val="tx1"/>
              </a:solidFill>
            </a:endParaRPr>
          </a:p>
        </p:txBody>
      </p:sp>
      <p:sp>
        <p:nvSpPr>
          <p:cNvPr id="2" name="Title 1"/>
          <p:cNvSpPr>
            <a:spLocks noGrp="1"/>
          </p:cNvSpPr>
          <p:nvPr>
            <p:ph type="ctrTitle"/>
          </p:nvPr>
        </p:nvSpPr>
        <p:spPr>
          <a:xfrm>
            <a:off x="1003300" y="1008592"/>
            <a:ext cx="7772400" cy="1470025"/>
          </a:xfrm>
        </p:spPr>
        <p:txBody>
          <a:bodyPr/>
          <a:lstStyle/>
          <a:p>
            <a:r>
              <a:rPr lang="en-US" dirty="0"/>
              <a:t>The ABCs of</a:t>
            </a:r>
            <a:br>
              <a:rPr lang="en-US" dirty="0"/>
            </a:br>
            <a:r>
              <a:rPr lang="en-US" dirty="0"/>
              <a:t>Collection Development</a:t>
            </a:r>
          </a:p>
        </p:txBody>
      </p:sp>
      <p:sp>
        <p:nvSpPr>
          <p:cNvPr id="3" name="Subtitle 2"/>
          <p:cNvSpPr>
            <a:spLocks noGrp="1"/>
          </p:cNvSpPr>
          <p:nvPr>
            <p:ph type="subTitle" idx="1"/>
          </p:nvPr>
        </p:nvSpPr>
        <p:spPr>
          <a:xfrm>
            <a:off x="1900767" y="3187700"/>
            <a:ext cx="6400800" cy="2908300"/>
          </a:xfrm>
        </p:spPr>
        <p:txBody>
          <a:bodyPr>
            <a:normAutofit lnSpcReduction="10000"/>
          </a:bodyPr>
          <a:lstStyle/>
          <a:p>
            <a:r>
              <a:rPr lang="en-US" dirty="0"/>
              <a:t>District Learning Day</a:t>
            </a:r>
          </a:p>
          <a:p>
            <a:r>
              <a:rPr lang="en-US" dirty="0"/>
              <a:t>August 3, 2017</a:t>
            </a:r>
          </a:p>
          <a:p>
            <a:endParaRPr lang="en-US" dirty="0"/>
          </a:p>
          <a:p>
            <a:r>
              <a:rPr lang="en-US" dirty="0"/>
              <a:t>LeAnn Dowty</a:t>
            </a:r>
          </a:p>
          <a:p>
            <a:r>
              <a:rPr lang="en-US" dirty="0"/>
              <a:t>dowtylh@scsk12.org</a:t>
            </a:r>
          </a:p>
        </p:txBody>
      </p:sp>
    </p:spTree>
    <p:extLst>
      <p:ext uri="{BB962C8B-B14F-4D97-AF65-F5344CB8AC3E}">
        <p14:creationId xmlns:p14="http://schemas.microsoft.com/office/powerpoint/2010/main" val="4124393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581775"/>
            <a:ext cx="9144000" cy="2762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 name="TextBox 6"/>
          <p:cNvSpPr txBox="1"/>
          <p:nvPr/>
        </p:nvSpPr>
        <p:spPr>
          <a:xfrm>
            <a:off x="1714499" y="1199664"/>
            <a:ext cx="6970531" cy="5386090"/>
          </a:xfrm>
          <a:prstGeom prst="rect">
            <a:avLst/>
          </a:prstGeom>
          <a:noFill/>
        </p:spPr>
        <p:txBody>
          <a:bodyPr wrap="square" rtlCol="0">
            <a:spAutoFit/>
          </a:bodyPr>
          <a:lstStyle/>
          <a:p>
            <a:pPr lvl="0"/>
            <a:r>
              <a:rPr lang="en-US" sz="2000" i="1" dirty="0"/>
              <a:t>Review the list below with a partner and decide which of them are considered collection development.</a:t>
            </a:r>
          </a:p>
          <a:p>
            <a:pPr lvl="0"/>
            <a:endParaRPr lang="en-US" sz="2000" i="1" dirty="0"/>
          </a:p>
          <a:p>
            <a:pPr marL="342900" lvl="0" indent="-342900">
              <a:buFont typeface="Arial"/>
              <a:buChar char="•"/>
            </a:pPr>
            <a:r>
              <a:rPr lang="en-US" sz="3200" dirty="0"/>
              <a:t>selection of library materials</a:t>
            </a:r>
          </a:p>
          <a:p>
            <a:pPr marL="342900" lvl="0" indent="-342900">
              <a:buFont typeface="Arial"/>
              <a:buChar char="•"/>
            </a:pPr>
            <a:r>
              <a:rPr lang="en-US" sz="3200" dirty="0"/>
              <a:t>acquisitions</a:t>
            </a:r>
          </a:p>
          <a:p>
            <a:pPr marL="342900" lvl="0" indent="-342900">
              <a:buFont typeface="Arial"/>
              <a:buChar char="•"/>
            </a:pPr>
            <a:r>
              <a:rPr lang="en-US" sz="3200" dirty="0"/>
              <a:t>weeding or de-selection</a:t>
            </a:r>
          </a:p>
          <a:p>
            <a:pPr marL="342900" lvl="0" indent="-342900">
              <a:buFont typeface="Arial"/>
              <a:buChar char="•"/>
            </a:pPr>
            <a:r>
              <a:rPr lang="en-US" sz="3200" dirty="0"/>
              <a:t>preservation</a:t>
            </a:r>
          </a:p>
          <a:p>
            <a:pPr marL="342900" lvl="0" indent="-342900">
              <a:buFont typeface="Arial"/>
              <a:buChar char="•"/>
            </a:pPr>
            <a:r>
              <a:rPr lang="en-US" sz="3200" dirty="0"/>
              <a:t>circulation</a:t>
            </a:r>
          </a:p>
          <a:p>
            <a:pPr marL="342900" lvl="0" indent="-342900">
              <a:buFont typeface="Arial"/>
              <a:buChar char="•"/>
            </a:pPr>
            <a:r>
              <a:rPr lang="en-US" sz="3200" dirty="0"/>
              <a:t>intellectual freedom</a:t>
            </a:r>
          </a:p>
          <a:p>
            <a:pPr marL="342900" lvl="0" indent="-342900">
              <a:buFont typeface="Arial"/>
              <a:buChar char="•"/>
            </a:pPr>
            <a:r>
              <a:rPr lang="en-US" sz="3200" dirty="0"/>
              <a:t>donated materials</a:t>
            </a:r>
          </a:p>
          <a:p>
            <a:pPr marL="342900" lvl="0" indent="-342900">
              <a:buFont typeface="Arial"/>
              <a:buChar char="•"/>
            </a:pPr>
            <a:r>
              <a:rPr lang="en-US" sz="3200" dirty="0"/>
              <a:t>cataloging</a:t>
            </a:r>
          </a:p>
          <a:p>
            <a:pPr lvl="0"/>
            <a:r>
              <a:rPr lang="en-US" sz="2800" dirty="0"/>
              <a:t> </a:t>
            </a:r>
          </a:p>
        </p:txBody>
      </p:sp>
      <p:sp>
        <p:nvSpPr>
          <p:cNvPr id="5" name="Title 1"/>
          <p:cNvSpPr>
            <a:spLocks noGrp="1"/>
          </p:cNvSpPr>
          <p:nvPr>
            <p:ph type="title"/>
          </p:nvPr>
        </p:nvSpPr>
        <p:spPr>
          <a:xfrm>
            <a:off x="1058332" y="465667"/>
            <a:ext cx="8085667" cy="592666"/>
          </a:xfrm>
        </p:spPr>
        <p:txBody>
          <a:bodyPr>
            <a:noAutofit/>
          </a:bodyPr>
          <a:lstStyle/>
          <a:p>
            <a:r>
              <a:rPr lang="en-US" dirty="0"/>
              <a:t>What IS Collection Development?</a:t>
            </a:r>
          </a:p>
        </p:txBody>
      </p:sp>
    </p:spTree>
    <p:extLst>
      <p:ext uri="{BB962C8B-B14F-4D97-AF65-F5344CB8AC3E}">
        <p14:creationId xmlns:p14="http://schemas.microsoft.com/office/powerpoint/2010/main" val="2277893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581775"/>
            <a:ext cx="9144000" cy="2762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 name="TextBox 6"/>
          <p:cNvSpPr txBox="1"/>
          <p:nvPr/>
        </p:nvSpPr>
        <p:spPr>
          <a:xfrm>
            <a:off x="1714499" y="1051497"/>
            <a:ext cx="6970531" cy="2369880"/>
          </a:xfrm>
          <a:prstGeom prst="rect">
            <a:avLst/>
          </a:prstGeom>
          <a:noFill/>
        </p:spPr>
        <p:txBody>
          <a:bodyPr wrap="square" rtlCol="0">
            <a:spAutoFit/>
          </a:bodyPr>
          <a:lstStyle/>
          <a:p>
            <a:pPr marL="285750" lvl="0" indent="-285750">
              <a:buFont typeface="Arial" panose="020B0604020202020204" pitchFamily="34" charset="0"/>
              <a:buChar char="•"/>
            </a:pPr>
            <a:endParaRPr lang="en-US" sz="2400" b="1" dirty="0"/>
          </a:p>
          <a:p>
            <a:pPr lvl="0"/>
            <a:r>
              <a:rPr lang="en-US" sz="3200" dirty="0"/>
              <a:t>…the </a:t>
            </a:r>
            <a:r>
              <a:rPr lang="en-US" sz="3200" u="sng" dirty="0"/>
              <a:t>intentional</a:t>
            </a:r>
            <a:r>
              <a:rPr lang="en-US" sz="3200" dirty="0"/>
              <a:t> improvement of your library collection to meet the wants and needs of your library’s patrons</a:t>
            </a:r>
          </a:p>
          <a:p>
            <a:pPr lvl="0"/>
            <a:r>
              <a:rPr lang="en-US" sz="2800" dirty="0"/>
              <a:t> </a:t>
            </a:r>
          </a:p>
        </p:txBody>
      </p:sp>
      <p:sp>
        <p:nvSpPr>
          <p:cNvPr id="5" name="Title 1"/>
          <p:cNvSpPr>
            <a:spLocks noGrp="1"/>
          </p:cNvSpPr>
          <p:nvPr>
            <p:ph type="title"/>
          </p:nvPr>
        </p:nvSpPr>
        <p:spPr>
          <a:xfrm>
            <a:off x="1333499" y="402167"/>
            <a:ext cx="7543800" cy="457200"/>
          </a:xfrm>
        </p:spPr>
        <p:txBody>
          <a:bodyPr>
            <a:noAutofit/>
          </a:bodyPr>
          <a:lstStyle/>
          <a:p>
            <a:r>
              <a:rPr lang="en-US" dirty="0"/>
              <a:t>Collection Development is…</a:t>
            </a:r>
          </a:p>
        </p:txBody>
      </p:sp>
    </p:spTree>
    <p:extLst>
      <p:ext uri="{BB962C8B-B14F-4D97-AF65-F5344CB8AC3E}">
        <p14:creationId xmlns:p14="http://schemas.microsoft.com/office/powerpoint/2010/main" val="42551552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581775"/>
            <a:ext cx="9144000" cy="2762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 name="TextBox 6"/>
          <p:cNvSpPr txBox="1"/>
          <p:nvPr/>
        </p:nvSpPr>
        <p:spPr>
          <a:xfrm>
            <a:off x="1714499" y="1051497"/>
            <a:ext cx="6970531" cy="3908762"/>
          </a:xfrm>
          <a:prstGeom prst="rect">
            <a:avLst/>
          </a:prstGeom>
          <a:noFill/>
        </p:spPr>
        <p:txBody>
          <a:bodyPr wrap="square" rtlCol="0">
            <a:spAutoFit/>
          </a:bodyPr>
          <a:lstStyle/>
          <a:p>
            <a:pPr marL="285750" lvl="0" indent="-285750">
              <a:buFont typeface="Arial" panose="020B0604020202020204" pitchFamily="34" charset="0"/>
              <a:buChar char="•"/>
            </a:pPr>
            <a:endParaRPr lang="en-US" sz="2400" b="1" dirty="0"/>
          </a:p>
          <a:p>
            <a:pPr marL="342900" lvl="0" indent="-342900">
              <a:buFont typeface="Arial"/>
              <a:buChar char="•"/>
            </a:pPr>
            <a:r>
              <a:rPr lang="en-US" sz="3200" dirty="0"/>
              <a:t>increased interest in and use of your school library (increased circulation)</a:t>
            </a:r>
          </a:p>
          <a:p>
            <a:pPr marL="342900" lvl="0" indent="-342900">
              <a:buFont typeface="Arial"/>
              <a:buChar char="•"/>
            </a:pPr>
            <a:r>
              <a:rPr lang="en-US" sz="3200" dirty="0"/>
              <a:t>enhance classroom instruction and support student achievement (increased staff circulation and research usage)</a:t>
            </a:r>
          </a:p>
          <a:p>
            <a:pPr marL="342900" lvl="0" indent="-342900">
              <a:buFont typeface="Arial"/>
              <a:buChar char="•"/>
            </a:pPr>
            <a:r>
              <a:rPr lang="en-US" sz="3200" dirty="0"/>
              <a:t>compliance with state standards</a:t>
            </a:r>
          </a:p>
        </p:txBody>
      </p:sp>
      <p:sp>
        <p:nvSpPr>
          <p:cNvPr id="5" name="Title 1"/>
          <p:cNvSpPr>
            <a:spLocks noGrp="1"/>
          </p:cNvSpPr>
          <p:nvPr>
            <p:ph type="title"/>
          </p:nvPr>
        </p:nvSpPr>
        <p:spPr>
          <a:xfrm>
            <a:off x="1121832" y="465667"/>
            <a:ext cx="8022167" cy="889000"/>
          </a:xfrm>
        </p:spPr>
        <p:txBody>
          <a:bodyPr>
            <a:noAutofit/>
          </a:bodyPr>
          <a:lstStyle/>
          <a:p>
            <a:r>
              <a:rPr lang="en-US" dirty="0"/>
              <a:t>Collection Development Benefits</a:t>
            </a:r>
          </a:p>
        </p:txBody>
      </p:sp>
    </p:spTree>
    <p:extLst>
      <p:ext uri="{BB962C8B-B14F-4D97-AF65-F5344CB8AC3E}">
        <p14:creationId xmlns:p14="http://schemas.microsoft.com/office/powerpoint/2010/main" val="27913632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581775"/>
            <a:ext cx="9144000" cy="2762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 name="TextBox 6"/>
          <p:cNvSpPr txBox="1"/>
          <p:nvPr/>
        </p:nvSpPr>
        <p:spPr>
          <a:xfrm>
            <a:off x="1650999" y="1157330"/>
            <a:ext cx="6970531" cy="4708981"/>
          </a:xfrm>
          <a:prstGeom prst="rect">
            <a:avLst/>
          </a:prstGeom>
          <a:noFill/>
        </p:spPr>
        <p:txBody>
          <a:bodyPr wrap="square" rtlCol="0">
            <a:spAutoFit/>
          </a:bodyPr>
          <a:lstStyle/>
          <a:p>
            <a:pPr lvl="0"/>
            <a:r>
              <a:rPr lang="en-US" sz="4400" dirty="0"/>
              <a:t>A</a:t>
            </a:r>
            <a:r>
              <a:rPr lang="en-US" sz="3200" dirty="0"/>
              <a:t>nalyze your current collection</a:t>
            </a:r>
          </a:p>
          <a:p>
            <a:pPr marL="457200" lvl="0" indent="-457200">
              <a:buFont typeface="Arial"/>
              <a:buChar char="•"/>
            </a:pPr>
            <a:r>
              <a:rPr lang="en-US" sz="3200" dirty="0"/>
              <a:t>Export MARC Records</a:t>
            </a:r>
          </a:p>
          <a:p>
            <a:pPr lvl="1"/>
            <a:r>
              <a:rPr lang="en-US" sz="3200" dirty="0"/>
              <a:t>Instructions are detailed on major vendor websites (</a:t>
            </a:r>
            <a:r>
              <a:rPr lang="en-US" sz="3200" dirty="0" err="1"/>
              <a:t>Perma</a:t>
            </a:r>
            <a:r>
              <a:rPr lang="en-US" sz="3200" dirty="0"/>
              <a:t>-bound and Follett)</a:t>
            </a:r>
          </a:p>
          <a:p>
            <a:pPr marL="457200" lvl="0" indent="-457200">
              <a:buFont typeface="Arial"/>
              <a:buChar char="•"/>
            </a:pPr>
            <a:r>
              <a:rPr lang="en-US" sz="3200" dirty="0"/>
              <a:t>Vendor Collection Analysis</a:t>
            </a:r>
          </a:p>
          <a:p>
            <a:pPr lvl="1"/>
            <a:r>
              <a:rPr lang="en-US" sz="3200" dirty="0"/>
              <a:t>Highlights include age issues and a long-term plan to address gaps</a:t>
            </a:r>
          </a:p>
          <a:p>
            <a:pPr lvl="1"/>
            <a:endParaRPr lang="en-US" sz="3200" dirty="0"/>
          </a:p>
        </p:txBody>
      </p:sp>
      <p:sp>
        <p:nvSpPr>
          <p:cNvPr id="5" name="Title 1"/>
          <p:cNvSpPr>
            <a:spLocks noGrp="1"/>
          </p:cNvSpPr>
          <p:nvPr>
            <p:ph type="title"/>
          </p:nvPr>
        </p:nvSpPr>
        <p:spPr>
          <a:xfrm>
            <a:off x="994834" y="148167"/>
            <a:ext cx="8149166" cy="846666"/>
          </a:xfrm>
        </p:spPr>
        <p:txBody>
          <a:bodyPr>
            <a:noAutofit/>
          </a:bodyPr>
          <a:lstStyle/>
          <a:p>
            <a:r>
              <a:rPr lang="en-US" sz="4000" dirty="0"/>
              <a:t>The ABCs of Collection Development</a:t>
            </a:r>
          </a:p>
        </p:txBody>
      </p:sp>
    </p:spTree>
    <p:extLst>
      <p:ext uri="{BB962C8B-B14F-4D97-AF65-F5344CB8AC3E}">
        <p14:creationId xmlns:p14="http://schemas.microsoft.com/office/powerpoint/2010/main" val="33320429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1166" y="274638"/>
            <a:ext cx="7662334" cy="1080029"/>
          </a:xfrm>
        </p:spPr>
        <p:txBody>
          <a:bodyPr/>
          <a:lstStyle/>
          <a:p>
            <a:r>
              <a:rPr lang="en-US" dirty="0"/>
              <a:t>Exporting MARC Records</a:t>
            </a:r>
          </a:p>
        </p:txBody>
      </p:sp>
      <p:pic>
        <p:nvPicPr>
          <p:cNvPr id="4" name="Content Placeholder 3" descr="ExportingRecords.png"/>
          <p:cNvPicPr>
            <a:picLocks noGrp="1" noChangeAspect="1"/>
          </p:cNvPicPr>
          <p:nvPr>
            <p:ph idx="1"/>
          </p:nvPr>
        </p:nvPicPr>
        <p:blipFill>
          <a:blip r:embed="rId3">
            <a:extLst>
              <a:ext uri="{28A0092B-C50C-407E-A947-70E740481C1C}">
                <a14:useLocalDpi xmlns:a14="http://schemas.microsoft.com/office/drawing/2010/main" val="0"/>
              </a:ext>
            </a:extLst>
          </a:blip>
          <a:srcRect t="13336" b="13336"/>
          <a:stretch>
            <a:fillRect/>
          </a:stretch>
        </p:blipFill>
        <p:spPr>
          <a:xfrm>
            <a:off x="1326037" y="1579034"/>
            <a:ext cx="7635929" cy="4199467"/>
          </a:xfrm>
        </p:spPr>
      </p:pic>
    </p:spTree>
    <p:extLst>
      <p:ext uri="{BB962C8B-B14F-4D97-AF65-F5344CB8AC3E}">
        <p14:creationId xmlns:p14="http://schemas.microsoft.com/office/powerpoint/2010/main" val="1611717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1166" y="274638"/>
            <a:ext cx="7662334" cy="1080029"/>
          </a:xfrm>
        </p:spPr>
        <p:txBody>
          <a:bodyPr/>
          <a:lstStyle/>
          <a:p>
            <a:r>
              <a:rPr lang="en-US" dirty="0"/>
              <a:t>Age Sensitivity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2537" y="1389582"/>
            <a:ext cx="7635929" cy="3054371"/>
          </a:xfrm>
        </p:spPr>
      </p:pic>
    </p:spTree>
    <p:extLst>
      <p:ext uri="{BB962C8B-B14F-4D97-AF65-F5344CB8AC3E}">
        <p14:creationId xmlns:p14="http://schemas.microsoft.com/office/powerpoint/2010/main" val="4096494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1166" y="274638"/>
            <a:ext cx="7662334" cy="1080029"/>
          </a:xfrm>
        </p:spPr>
        <p:txBody>
          <a:bodyPr/>
          <a:lstStyle/>
          <a:p>
            <a:r>
              <a:rPr lang="en-US" dirty="0"/>
              <a:t>Five Year Plan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6661" y="1418167"/>
            <a:ext cx="7612810" cy="4572000"/>
          </a:xfrm>
        </p:spPr>
      </p:pic>
    </p:spTree>
    <p:extLst>
      <p:ext uri="{BB962C8B-B14F-4D97-AF65-F5344CB8AC3E}">
        <p14:creationId xmlns:p14="http://schemas.microsoft.com/office/powerpoint/2010/main" val="4277296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581775"/>
            <a:ext cx="9144000" cy="2762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 name="TextBox 6"/>
          <p:cNvSpPr txBox="1"/>
          <p:nvPr/>
        </p:nvSpPr>
        <p:spPr>
          <a:xfrm>
            <a:off x="1650999" y="1157330"/>
            <a:ext cx="6970531" cy="5693866"/>
          </a:xfrm>
          <a:prstGeom prst="rect">
            <a:avLst/>
          </a:prstGeom>
          <a:noFill/>
        </p:spPr>
        <p:txBody>
          <a:bodyPr wrap="square" rtlCol="0">
            <a:spAutoFit/>
          </a:bodyPr>
          <a:lstStyle/>
          <a:p>
            <a:pPr lvl="0"/>
            <a:r>
              <a:rPr lang="en-US" sz="4400" dirty="0"/>
              <a:t>A</a:t>
            </a:r>
            <a:r>
              <a:rPr lang="en-US" sz="3200" dirty="0"/>
              <a:t>nalyze your current collection</a:t>
            </a:r>
          </a:p>
          <a:p>
            <a:pPr marL="457200" lvl="0" indent="-457200">
              <a:buFont typeface="Arial"/>
              <a:buChar char="•"/>
            </a:pPr>
            <a:r>
              <a:rPr lang="en-US" sz="3200" dirty="0"/>
              <a:t>Discuss areas of need based on test performance, by grade and by subject</a:t>
            </a:r>
          </a:p>
          <a:p>
            <a:pPr marL="457200" lvl="0" indent="-457200">
              <a:buFont typeface="Arial"/>
              <a:buChar char="•"/>
            </a:pPr>
            <a:r>
              <a:rPr lang="en-US" sz="3200" dirty="0"/>
              <a:t>Be familiar with curriculum maps and unit plans, available on district website</a:t>
            </a:r>
          </a:p>
          <a:p>
            <a:pPr marL="457200" lvl="0" indent="-457200">
              <a:buFont typeface="Arial"/>
              <a:buChar char="•"/>
            </a:pPr>
            <a:r>
              <a:rPr lang="en-US" sz="3200" dirty="0"/>
              <a:t>Know your school’s area(s) of focus and make sure resources are sufficient</a:t>
            </a:r>
          </a:p>
          <a:p>
            <a:pPr marL="457200" lvl="0" indent="-457200">
              <a:buFont typeface="Arial"/>
              <a:buChar char="•"/>
            </a:pPr>
            <a:endParaRPr lang="en-US" sz="3200" dirty="0"/>
          </a:p>
          <a:p>
            <a:pPr lvl="1"/>
            <a:endParaRPr lang="en-US" sz="3200" dirty="0"/>
          </a:p>
        </p:txBody>
      </p:sp>
      <p:sp>
        <p:nvSpPr>
          <p:cNvPr id="5" name="Title 1"/>
          <p:cNvSpPr>
            <a:spLocks noGrp="1"/>
          </p:cNvSpPr>
          <p:nvPr>
            <p:ph type="title"/>
          </p:nvPr>
        </p:nvSpPr>
        <p:spPr>
          <a:xfrm>
            <a:off x="994834" y="148167"/>
            <a:ext cx="8149166" cy="846666"/>
          </a:xfrm>
        </p:spPr>
        <p:txBody>
          <a:bodyPr>
            <a:noAutofit/>
          </a:bodyPr>
          <a:lstStyle/>
          <a:p>
            <a:r>
              <a:rPr lang="en-US" sz="4000" dirty="0"/>
              <a:t>The ABCs of Collection Development</a:t>
            </a:r>
          </a:p>
        </p:txBody>
      </p:sp>
    </p:spTree>
    <p:extLst>
      <p:ext uri="{BB962C8B-B14F-4D97-AF65-F5344CB8AC3E}">
        <p14:creationId xmlns:p14="http://schemas.microsoft.com/office/powerpoint/2010/main" val="481327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2116205" y="339128"/>
            <a:ext cx="5927590" cy="6773334"/>
          </a:xfrm>
        </p:spPr>
      </p:pic>
      <p:sp>
        <p:nvSpPr>
          <p:cNvPr id="2" name="Title 1"/>
          <p:cNvSpPr>
            <a:spLocks noGrp="1"/>
          </p:cNvSpPr>
          <p:nvPr>
            <p:ph type="title"/>
          </p:nvPr>
        </p:nvSpPr>
        <p:spPr>
          <a:xfrm>
            <a:off x="1227666" y="0"/>
            <a:ext cx="7662334" cy="1080029"/>
          </a:xfrm>
        </p:spPr>
        <p:txBody>
          <a:bodyPr/>
          <a:lstStyle/>
          <a:p>
            <a:r>
              <a:rPr lang="en-US" dirty="0"/>
              <a:t>SCS Optional Programs</a:t>
            </a:r>
          </a:p>
        </p:txBody>
      </p:sp>
    </p:spTree>
    <p:extLst>
      <p:ext uri="{BB962C8B-B14F-4D97-AF65-F5344CB8AC3E}">
        <p14:creationId xmlns:p14="http://schemas.microsoft.com/office/powerpoint/2010/main" val="1458047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581775"/>
            <a:ext cx="9144000" cy="2762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 name="TextBox 6"/>
          <p:cNvSpPr txBox="1"/>
          <p:nvPr/>
        </p:nvSpPr>
        <p:spPr>
          <a:xfrm>
            <a:off x="1650999" y="1157330"/>
            <a:ext cx="6970531" cy="5201423"/>
          </a:xfrm>
          <a:prstGeom prst="rect">
            <a:avLst/>
          </a:prstGeom>
          <a:noFill/>
        </p:spPr>
        <p:txBody>
          <a:bodyPr wrap="square" rtlCol="0">
            <a:spAutoFit/>
          </a:bodyPr>
          <a:lstStyle/>
          <a:p>
            <a:pPr lvl="0"/>
            <a:r>
              <a:rPr lang="en-US" sz="4400" dirty="0"/>
              <a:t>B</a:t>
            </a:r>
            <a:r>
              <a:rPr lang="en-US" sz="3200" dirty="0"/>
              <a:t>e aware of state minimum requirements for public school libraries related to</a:t>
            </a:r>
          </a:p>
          <a:p>
            <a:pPr marL="457200" lvl="0" indent="-457200">
              <a:buFont typeface="Arial"/>
              <a:buChar char="•"/>
            </a:pPr>
            <a:r>
              <a:rPr lang="en-US" sz="3200" dirty="0"/>
              <a:t>item count per number of students</a:t>
            </a:r>
          </a:p>
          <a:p>
            <a:pPr marL="457200" lvl="0" indent="-457200">
              <a:buFont typeface="Arial"/>
              <a:buChar char="•"/>
            </a:pPr>
            <a:r>
              <a:rPr lang="en-US" sz="3200" dirty="0"/>
              <a:t>collection compilation (what makes up the collection)</a:t>
            </a:r>
          </a:p>
          <a:p>
            <a:pPr marL="457200" lvl="0" indent="-457200">
              <a:buFont typeface="Arial"/>
              <a:buChar char="•"/>
            </a:pPr>
            <a:r>
              <a:rPr lang="en-US" sz="3200" dirty="0"/>
              <a:t>age of the collection</a:t>
            </a:r>
          </a:p>
          <a:p>
            <a:pPr marL="457200" lvl="0" indent="-457200">
              <a:buFont typeface="Arial"/>
              <a:buChar char="•"/>
            </a:pPr>
            <a:r>
              <a:rPr lang="en-US" sz="3200" dirty="0"/>
              <a:t>technology – access to digital materials</a:t>
            </a:r>
          </a:p>
          <a:p>
            <a:pPr lvl="1"/>
            <a:endParaRPr lang="en-US" sz="3200" dirty="0"/>
          </a:p>
        </p:txBody>
      </p:sp>
      <p:sp>
        <p:nvSpPr>
          <p:cNvPr id="5" name="Title 1"/>
          <p:cNvSpPr>
            <a:spLocks noGrp="1"/>
          </p:cNvSpPr>
          <p:nvPr>
            <p:ph type="title"/>
          </p:nvPr>
        </p:nvSpPr>
        <p:spPr>
          <a:xfrm>
            <a:off x="994834" y="148167"/>
            <a:ext cx="8149166" cy="846666"/>
          </a:xfrm>
        </p:spPr>
        <p:txBody>
          <a:bodyPr>
            <a:noAutofit/>
          </a:bodyPr>
          <a:lstStyle/>
          <a:p>
            <a:r>
              <a:rPr lang="en-US" sz="4000" dirty="0"/>
              <a:t>The ABCs of Collection Development</a:t>
            </a:r>
          </a:p>
        </p:txBody>
      </p:sp>
    </p:spTree>
    <p:extLst>
      <p:ext uri="{BB962C8B-B14F-4D97-AF65-F5344CB8AC3E}">
        <p14:creationId xmlns:p14="http://schemas.microsoft.com/office/powerpoint/2010/main" val="488702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97219"/>
            <a:ext cx="7543800" cy="457200"/>
          </a:xfrm>
        </p:spPr>
        <p:txBody>
          <a:bodyPr>
            <a:normAutofit fontScale="90000"/>
          </a:bodyPr>
          <a:lstStyle/>
          <a:p>
            <a:br>
              <a:rPr lang="en-US"/>
            </a:br>
            <a:r>
              <a:rPr lang="en-US"/>
              <a:t>GROUP NORMS</a:t>
            </a:r>
          </a:p>
        </p:txBody>
      </p:sp>
      <p:sp>
        <p:nvSpPr>
          <p:cNvPr id="3" name="Content Placeholder 2"/>
          <p:cNvSpPr>
            <a:spLocks noGrp="1"/>
          </p:cNvSpPr>
          <p:nvPr>
            <p:ph idx="1"/>
          </p:nvPr>
        </p:nvSpPr>
        <p:spPr>
          <a:xfrm>
            <a:off x="1041400" y="1016000"/>
            <a:ext cx="8229600" cy="5110163"/>
          </a:xfrm>
        </p:spPr>
        <p:txBody>
          <a:bodyPr>
            <a:normAutofit/>
          </a:bodyPr>
          <a:lstStyle/>
          <a:p>
            <a:pPr>
              <a:lnSpc>
                <a:spcPct val="90000"/>
              </a:lnSpc>
              <a:spcBef>
                <a:spcPts val="1000"/>
              </a:spcBef>
              <a:buClr>
                <a:srgbClr val="3C3D3B"/>
              </a:buClr>
              <a:buFont typeface="Wingdings" charset="2"/>
              <a:buChar char="ü"/>
            </a:pPr>
            <a:r>
              <a:rPr lang="en-US" altLang="en-US" dirty="0">
                <a:solidFill>
                  <a:srgbClr val="3C3D3B"/>
                </a:solidFill>
                <a:sym typeface="Calibri" charset="0"/>
              </a:rPr>
              <a:t>Take responsibility for yourself as a learner.</a:t>
            </a:r>
          </a:p>
          <a:p>
            <a:pPr>
              <a:lnSpc>
                <a:spcPct val="90000"/>
              </a:lnSpc>
              <a:spcBef>
                <a:spcPts val="1000"/>
              </a:spcBef>
              <a:buClr>
                <a:srgbClr val="3C3D3B"/>
              </a:buClr>
              <a:buFont typeface="Wingdings" charset="2"/>
              <a:buChar char="ü"/>
            </a:pPr>
            <a:r>
              <a:rPr lang="en-US" altLang="en-US" dirty="0">
                <a:solidFill>
                  <a:srgbClr val="3C3D3B"/>
                </a:solidFill>
                <a:sym typeface="Calibri" charset="0"/>
              </a:rPr>
              <a:t>Honor timeframes (start, end, activity).</a:t>
            </a:r>
          </a:p>
          <a:p>
            <a:pPr>
              <a:lnSpc>
                <a:spcPct val="90000"/>
              </a:lnSpc>
              <a:spcBef>
                <a:spcPts val="1000"/>
              </a:spcBef>
              <a:buClr>
                <a:srgbClr val="3C3D3B"/>
              </a:buClr>
              <a:buFont typeface="Wingdings" charset="2"/>
              <a:buChar char="ü"/>
            </a:pPr>
            <a:r>
              <a:rPr lang="en-US" altLang="en-US" dirty="0">
                <a:solidFill>
                  <a:srgbClr val="3C3D3B"/>
                </a:solidFill>
                <a:sym typeface="Calibri" charset="0"/>
              </a:rPr>
              <a:t>Be an active and hands-on learner.</a:t>
            </a:r>
          </a:p>
          <a:p>
            <a:pPr>
              <a:lnSpc>
                <a:spcPct val="90000"/>
              </a:lnSpc>
              <a:spcBef>
                <a:spcPts val="1000"/>
              </a:spcBef>
              <a:buClr>
                <a:srgbClr val="3C3D3B"/>
              </a:buClr>
              <a:buFont typeface="Wingdings" charset="2"/>
              <a:buChar char="ü"/>
            </a:pPr>
            <a:r>
              <a:rPr lang="en-US" altLang="en-US" dirty="0">
                <a:solidFill>
                  <a:srgbClr val="3C3D3B"/>
                </a:solidFill>
                <a:sym typeface="Calibri" charset="0"/>
              </a:rPr>
              <a:t>Use technology to enhance learning.</a:t>
            </a:r>
          </a:p>
          <a:p>
            <a:pPr>
              <a:lnSpc>
                <a:spcPct val="90000"/>
              </a:lnSpc>
              <a:spcBef>
                <a:spcPts val="1000"/>
              </a:spcBef>
              <a:buClr>
                <a:srgbClr val="3C3D3B"/>
              </a:buClr>
              <a:buFont typeface="Wingdings" charset="2"/>
              <a:buChar char="ü"/>
            </a:pPr>
            <a:r>
              <a:rPr lang="en-US" altLang="en-US" dirty="0">
                <a:solidFill>
                  <a:srgbClr val="3C3D3B"/>
                </a:solidFill>
                <a:sym typeface="Calibri" charset="0"/>
              </a:rPr>
              <a:t>Strive for equity of voice.</a:t>
            </a:r>
          </a:p>
          <a:p>
            <a:pPr>
              <a:lnSpc>
                <a:spcPct val="90000"/>
              </a:lnSpc>
              <a:spcBef>
                <a:spcPts val="1000"/>
              </a:spcBef>
              <a:buClr>
                <a:srgbClr val="3C3D3B"/>
              </a:buClr>
              <a:buFont typeface="Wingdings" charset="2"/>
              <a:buChar char="ü"/>
            </a:pPr>
            <a:r>
              <a:rPr lang="en-US" altLang="en-US" dirty="0">
                <a:solidFill>
                  <a:srgbClr val="3C3D3B"/>
                </a:solidFill>
                <a:sym typeface="Calibri" charset="0"/>
              </a:rPr>
              <a:t>Contribute to a learning environment where it is “safe to not know.”</a:t>
            </a:r>
          </a:p>
          <a:p>
            <a:pPr>
              <a:lnSpc>
                <a:spcPct val="90000"/>
              </a:lnSpc>
              <a:spcBef>
                <a:spcPts val="1000"/>
              </a:spcBef>
              <a:buClr>
                <a:srgbClr val="3C3D3B"/>
              </a:buClr>
              <a:buFont typeface="Wingdings" charset="2"/>
              <a:buChar char="ü"/>
            </a:pPr>
            <a:r>
              <a:rPr lang="en-US" altLang="en-US" dirty="0">
                <a:solidFill>
                  <a:srgbClr val="3C3D3B"/>
                </a:solidFill>
                <a:sym typeface="Calibri" charset="0"/>
              </a:rPr>
              <a:t>Ask questions tactfully if you don’t see the relevance.</a:t>
            </a:r>
          </a:p>
        </p:txBody>
      </p:sp>
    </p:spTree>
    <p:extLst>
      <p:ext uri="{BB962C8B-B14F-4D97-AF65-F5344CB8AC3E}">
        <p14:creationId xmlns:p14="http://schemas.microsoft.com/office/powerpoint/2010/main" val="14765866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1371" y="1016000"/>
            <a:ext cx="8022630" cy="4741333"/>
          </a:xfrm>
        </p:spPr>
      </p:pic>
      <p:sp>
        <p:nvSpPr>
          <p:cNvPr id="2" name="Title 1"/>
          <p:cNvSpPr>
            <a:spLocks noGrp="1"/>
          </p:cNvSpPr>
          <p:nvPr>
            <p:ph type="title"/>
          </p:nvPr>
        </p:nvSpPr>
        <p:spPr>
          <a:xfrm>
            <a:off x="1227666" y="0"/>
            <a:ext cx="7662334" cy="1080029"/>
          </a:xfrm>
        </p:spPr>
        <p:txBody>
          <a:bodyPr/>
          <a:lstStyle/>
          <a:p>
            <a:r>
              <a:rPr lang="en-US" dirty="0"/>
              <a:t>Public School Library Standards</a:t>
            </a:r>
          </a:p>
        </p:txBody>
      </p:sp>
    </p:spTree>
    <p:extLst>
      <p:ext uri="{BB962C8B-B14F-4D97-AF65-F5344CB8AC3E}">
        <p14:creationId xmlns:p14="http://schemas.microsoft.com/office/powerpoint/2010/main" val="2157125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581775"/>
            <a:ext cx="9144000" cy="2762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 name="TextBox 6"/>
          <p:cNvSpPr txBox="1"/>
          <p:nvPr/>
        </p:nvSpPr>
        <p:spPr>
          <a:xfrm>
            <a:off x="1650999" y="1157330"/>
            <a:ext cx="6970531" cy="3724096"/>
          </a:xfrm>
          <a:prstGeom prst="rect">
            <a:avLst/>
          </a:prstGeom>
          <a:noFill/>
        </p:spPr>
        <p:txBody>
          <a:bodyPr wrap="square" rtlCol="0">
            <a:spAutoFit/>
          </a:bodyPr>
          <a:lstStyle/>
          <a:p>
            <a:pPr lvl="0"/>
            <a:r>
              <a:rPr lang="en-US" sz="4400" dirty="0"/>
              <a:t>C</a:t>
            </a:r>
            <a:r>
              <a:rPr lang="en-US" sz="3200" dirty="0"/>
              <a:t>onsider your students’/teachers’ specific wants/needs through</a:t>
            </a:r>
          </a:p>
          <a:p>
            <a:pPr marL="457200" lvl="0" indent="-457200">
              <a:buFont typeface="Arial"/>
              <a:buChar char="•"/>
            </a:pPr>
            <a:r>
              <a:rPr lang="en-US" sz="3200" dirty="0"/>
              <a:t>student surveys during orientation (exit ticket)</a:t>
            </a:r>
          </a:p>
          <a:p>
            <a:pPr marL="457200" lvl="0" indent="-457200">
              <a:buFont typeface="Arial"/>
              <a:buChar char="•"/>
            </a:pPr>
            <a:r>
              <a:rPr lang="en-US" sz="3200" dirty="0"/>
              <a:t>teacher surveys during faculty reception (door prize entry)</a:t>
            </a:r>
          </a:p>
          <a:p>
            <a:pPr marL="457200" lvl="0" indent="-457200">
              <a:buFont typeface="Arial"/>
              <a:buChar char="•"/>
            </a:pPr>
            <a:r>
              <a:rPr lang="en-US" sz="3200" dirty="0"/>
              <a:t>library suggestion box</a:t>
            </a:r>
          </a:p>
        </p:txBody>
      </p:sp>
      <p:sp>
        <p:nvSpPr>
          <p:cNvPr id="5" name="Title 1"/>
          <p:cNvSpPr>
            <a:spLocks noGrp="1"/>
          </p:cNvSpPr>
          <p:nvPr>
            <p:ph type="title"/>
          </p:nvPr>
        </p:nvSpPr>
        <p:spPr>
          <a:xfrm>
            <a:off x="994834" y="148167"/>
            <a:ext cx="8149166" cy="846666"/>
          </a:xfrm>
        </p:spPr>
        <p:txBody>
          <a:bodyPr>
            <a:noAutofit/>
          </a:bodyPr>
          <a:lstStyle/>
          <a:p>
            <a:r>
              <a:rPr lang="en-US" sz="4000" dirty="0"/>
              <a:t>The ABCs of Collection Development</a:t>
            </a:r>
          </a:p>
        </p:txBody>
      </p:sp>
    </p:spTree>
    <p:extLst>
      <p:ext uri="{BB962C8B-B14F-4D97-AF65-F5344CB8AC3E}">
        <p14:creationId xmlns:p14="http://schemas.microsoft.com/office/powerpoint/2010/main" val="8034060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1371" y="1205573"/>
            <a:ext cx="8022630" cy="5060688"/>
          </a:xfrm>
        </p:spPr>
      </p:pic>
      <p:sp>
        <p:nvSpPr>
          <p:cNvPr id="2" name="Title 1"/>
          <p:cNvSpPr>
            <a:spLocks noGrp="1"/>
          </p:cNvSpPr>
          <p:nvPr>
            <p:ph type="title"/>
          </p:nvPr>
        </p:nvSpPr>
        <p:spPr>
          <a:xfrm>
            <a:off x="1227666" y="0"/>
            <a:ext cx="7662334" cy="1080029"/>
          </a:xfrm>
        </p:spPr>
        <p:txBody>
          <a:bodyPr/>
          <a:lstStyle/>
          <a:p>
            <a:r>
              <a:rPr lang="en-US" dirty="0"/>
              <a:t>Student Survey Example</a:t>
            </a:r>
          </a:p>
        </p:txBody>
      </p:sp>
    </p:spTree>
    <p:extLst>
      <p:ext uri="{BB962C8B-B14F-4D97-AF65-F5344CB8AC3E}">
        <p14:creationId xmlns:p14="http://schemas.microsoft.com/office/powerpoint/2010/main" val="4241490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1371" y="1180529"/>
            <a:ext cx="8022630" cy="5110776"/>
          </a:xfrm>
        </p:spPr>
      </p:pic>
      <p:sp>
        <p:nvSpPr>
          <p:cNvPr id="2" name="Title 1"/>
          <p:cNvSpPr>
            <a:spLocks noGrp="1"/>
          </p:cNvSpPr>
          <p:nvPr>
            <p:ph type="title"/>
          </p:nvPr>
        </p:nvSpPr>
        <p:spPr>
          <a:xfrm>
            <a:off x="1227666" y="0"/>
            <a:ext cx="7662334" cy="1080029"/>
          </a:xfrm>
        </p:spPr>
        <p:txBody>
          <a:bodyPr/>
          <a:lstStyle/>
          <a:p>
            <a:r>
              <a:rPr lang="en-US" dirty="0"/>
              <a:t>Student Survey Example</a:t>
            </a:r>
          </a:p>
        </p:txBody>
      </p:sp>
    </p:spTree>
    <p:extLst>
      <p:ext uri="{BB962C8B-B14F-4D97-AF65-F5344CB8AC3E}">
        <p14:creationId xmlns:p14="http://schemas.microsoft.com/office/powerpoint/2010/main" val="2342046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1371" y="1252921"/>
            <a:ext cx="8022630" cy="4965991"/>
          </a:xfrm>
        </p:spPr>
      </p:pic>
      <p:sp>
        <p:nvSpPr>
          <p:cNvPr id="2" name="Title 1"/>
          <p:cNvSpPr>
            <a:spLocks noGrp="1"/>
          </p:cNvSpPr>
          <p:nvPr>
            <p:ph type="title"/>
          </p:nvPr>
        </p:nvSpPr>
        <p:spPr>
          <a:xfrm>
            <a:off x="1227666" y="0"/>
            <a:ext cx="7662334" cy="1080029"/>
          </a:xfrm>
        </p:spPr>
        <p:txBody>
          <a:bodyPr/>
          <a:lstStyle/>
          <a:p>
            <a:r>
              <a:rPr lang="en-US" dirty="0"/>
              <a:t>Teacher Survey Example</a:t>
            </a:r>
          </a:p>
        </p:txBody>
      </p:sp>
    </p:spTree>
    <p:extLst>
      <p:ext uri="{BB962C8B-B14F-4D97-AF65-F5344CB8AC3E}">
        <p14:creationId xmlns:p14="http://schemas.microsoft.com/office/powerpoint/2010/main" val="4274763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1371" y="1026918"/>
            <a:ext cx="8022630" cy="5417997"/>
          </a:xfrm>
        </p:spPr>
      </p:pic>
      <p:sp>
        <p:nvSpPr>
          <p:cNvPr id="2" name="Title 1"/>
          <p:cNvSpPr>
            <a:spLocks noGrp="1"/>
          </p:cNvSpPr>
          <p:nvPr>
            <p:ph type="title"/>
          </p:nvPr>
        </p:nvSpPr>
        <p:spPr>
          <a:xfrm>
            <a:off x="1227666" y="0"/>
            <a:ext cx="7662334" cy="1080029"/>
          </a:xfrm>
        </p:spPr>
        <p:txBody>
          <a:bodyPr/>
          <a:lstStyle/>
          <a:p>
            <a:r>
              <a:rPr lang="en-US" dirty="0"/>
              <a:t>Teacher Survey Example</a:t>
            </a:r>
          </a:p>
        </p:txBody>
      </p:sp>
    </p:spTree>
    <p:extLst>
      <p:ext uri="{BB962C8B-B14F-4D97-AF65-F5344CB8AC3E}">
        <p14:creationId xmlns:p14="http://schemas.microsoft.com/office/powerpoint/2010/main" val="1786855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581775"/>
            <a:ext cx="9144000" cy="2762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 name="TextBox 6"/>
          <p:cNvSpPr txBox="1"/>
          <p:nvPr/>
        </p:nvSpPr>
        <p:spPr>
          <a:xfrm>
            <a:off x="1629833" y="924497"/>
            <a:ext cx="6970531" cy="5355312"/>
          </a:xfrm>
          <a:prstGeom prst="rect">
            <a:avLst/>
          </a:prstGeom>
          <a:noFill/>
        </p:spPr>
        <p:txBody>
          <a:bodyPr wrap="square" rtlCol="0">
            <a:spAutoFit/>
          </a:bodyPr>
          <a:lstStyle/>
          <a:p>
            <a:pPr marL="457200" lvl="0" indent="-457200">
              <a:buFont typeface="Arial"/>
              <a:buChar char="•"/>
            </a:pPr>
            <a:r>
              <a:rPr lang="en-US" sz="3200" dirty="0"/>
              <a:t>D</a:t>
            </a:r>
            <a:r>
              <a:rPr lang="en-US" sz="3000" dirty="0"/>
              <a:t>evelop procedures for selecting materials</a:t>
            </a:r>
          </a:p>
          <a:p>
            <a:pPr marL="457200" lvl="0" indent="-457200">
              <a:buFont typeface="Arial"/>
              <a:buChar char="•"/>
            </a:pPr>
            <a:r>
              <a:rPr lang="en-US" sz="3200" dirty="0"/>
              <a:t>E</a:t>
            </a:r>
            <a:r>
              <a:rPr lang="en-US" sz="3000" dirty="0"/>
              <a:t>stablish written procedures</a:t>
            </a:r>
          </a:p>
          <a:p>
            <a:pPr marL="457200" lvl="0" indent="-457200">
              <a:buFont typeface="Arial"/>
              <a:buChar char="•"/>
            </a:pPr>
            <a:r>
              <a:rPr lang="en-US" sz="3200" dirty="0"/>
              <a:t>F</a:t>
            </a:r>
            <a:r>
              <a:rPr lang="en-US" sz="3000" dirty="0"/>
              <a:t>ile reviews and suggestions for future consideration</a:t>
            </a:r>
          </a:p>
          <a:p>
            <a:pPr marL="457200" lvl="0" indent="-457200">
              <a:buFont typeface="Arial"/>
              <a:buChar char="•"/>
            </a:pPr>
            <a:r>
              <a:rPr lang="en-US" sz="3200" dirty="0"/>
              <a:t>G</a:t>
            </a:r>
            <a:r>
              <a:rPr lang="en-US" sz="3000" dirty="0"/>
              <a:t>rants – look for those specific to your needs (Science, Art, etc.)</a:t>
            </a:r>
          </a:p>
          <a:p>
            <a:pPr marL="457200" lvl="0" indent="-457200">
              <a:buFont typeface="Arial"/>
              <a:buChar char="•"/>
            </a:pPr>
            <a:r>
              <a:rPr lang="en-US" sz="3200" dirty="0"/>
              <a:t>H</a:t>
            </a:r>
            <a:r>
              <a:rPr lang="en-US" sz="3000" dirty="0"/>
              <a:t>onor and Award-winning lists</a:t>
            </a:r>
          </a:p>
          <a:p>
            <a:pPr marL="457200" lvl="0" indent="-457200">
              <a:buFont typeface="Arial"/>
              <a:buChar char="•"/>
            </a:pPr>
            <a:r>
              <a:rPr lang="en-US" sz="3200" dirty="0"/>
              <a:t>I</a:t>
            </a:r>
            <a:r>
              <a:rPr lang="en-US" sz="3000" dirty="0"/>
              <a:t>dentify starred/recommended titles from professional journals</a:t>
            </a:r>
          </a:p>
          <a:p>
            <a:pPr marL="457200" lvl="0" indent="-457200">
              <a:buFont typeface="Arial"/>
              <a:buChar char="•"/>
            </a:pPr>
            <a:r>
              <a:rPr lang="en-US" sz="3200" dirty="0"/>
              <a:t>J</a:t>
            </a:r>
            <a:r>
              <a:rPr lang="en-US" sz="3000" dirty="0"/>
              <a:t>ust for fun series/authors/genre</a:t>
            </a:r>
          </a:p>
        </p:txBody>
      </p:sp>
      <p:sp>
        <p:nvSpPr>
          <p:cNvPr id="5" name="Title 1"/>
          <p:cNvSpPr>
            <a:spLocks noGrp="1"/>
          </p:cNvSpPr>
          <p:nvPr>
            <p:ph type="title"/>
          </p:nvPr>
        </p:nvSpPr>
        <p:spPr>
          <a:xfrm>
            <a:off x="994834" y="0"/>
            <a:ext cx="8149166" cy="846666"/>
          </a:xfrm>
        </p:spPr>
        <p:txBody>
          <a:bodyPr>
            <a:noAutofit/>
          </a:bodyPr>
          <a:lstStyle/>
          <a:p>
            <a:r>
              <a:rPr lang="en-US" sz="4000" dirty="0"/>
              <a:t>More ABCs of Collection Development</a:t>
            </a:r>
          </a:p>
        </p:txBody>
      </p:sp>
    </p:spTree>
    <p:extLst>
      <p:ext uri="{BB962C8B-B14F-4D97-AF65-F5344CB8AC3E}">
        <p14:creationId xmlns:p14="http://schemas.microsoft.com/office/powerpoint/2010/main" val="1207236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126"/>
            <a:ext cx="8229600" cy="1143000"/>
          </a:xfrm>
        </p:spPr>
        <p:txBody>
          <a:bodyPr>
            <a:normAutofit fontScale="90000"/>
          </a:bodyPr>
          <a:lstStyle/>
          <a:p>
            <a:r>
              <a:rPr lang="en-US" dirty="0"/>
              <a:t>The ABCs of Collection Development</a:t>
            </a:r>
          </a:p>
        </p:txBody>
      </p:sp>
      <p:sp>
        <p:nvSpPr>
          <p:cNvPr id="3" name="Content Placeholder 2"/>
          <p:cNvSpPr>
            <a:spLocks noGrp="1"/>
          </p:cNvSpPr>
          <p:nvPr>
            <p:ph idx="1"/>
          </p:nvPr>
        </p:nvSpPr>
        <p:spPr>
          <a:xfrm>
            <a:off x="1143000" y="1266088"/>
            <a:ext cx="7569200" cy="5312512"/>
          </a:xfrm>
        </p:spPr>
        <p:txBody>
          <a:bodyPr>
            <a:normAutofit/>
          </a:bodyPr>
          <a:lstStyle/>
          <a:p>
            <a:r>
              <a:rPr lang="en-US" dirty="0"/>
              <a:t>OBJECTIVE:</a:t>
            </a:r>
          </a:p>
          <a:p>
            <a:pPr marL="400050" lvl="1" indent="0">
              <a:buNone/>
            </a:pPr>
            <a:r>
              <a:rPr lang="en-US" dirty="0"/>
              <a:t>Walk away with an understanding of collection development, why it is important, and how to use tools to make sure it is happening and successful</a:t>
            </a:r>
          </a:p>
        </p:txBody>
      </p:sp>
    </p:spTree>
    <p:extLst>
      <p:ext uri="{BB962C8B-B14F-4D97-AF65-F5344CB8AC3E}">
        <p14:creationId xmlns:p14="http://schemas.microsoft.com/office/powerpoint/2010/main" val="4837548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581775"/>
            <a:ext cx="9144000" cy="2762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 name="TextBox 6"/>
          <p:cNvSpPr txBox="1"/>
          <p:nvPr/>
        </p:nvSpPr>
        <p:spPr>
          <a:xfrm>
            <a:off x="1651000" y="1749997"/>
            <a:ext cx="6970531" cy="3539430"/>
          </a:xfrm>
          <a:prstGeom prst="rect">
            <a:avLst/>
          </a:prstGeom>
          <a:noFill/>
        </p:spPr>
        <p:txBody>
          <a:bodyPr wrap="square" rtlCol="0">
            <a:spAutoFit/>
          </a:bodyPr>
          <a:lstStyle/>
          <a:p>
            <a:pPr marL="457200" lvl="0" indent="-457200">
              <a:buFont typeface="Arial"/>
              <a:buChar char="•"/>
            </a:pPr>
            <a:r>
              <a:rPr lang="en-US" sz="3200" dirty="0"/>
              <a:t>export current collection</a:t>
            </a:r>
          </a:p>
          <a:p>
            <a:pPr marL="457200" lvl="0" indent="-457200">
              <a:buFont typeface="Arial"/>
              <a:buChar char="•"/>
            </a:pPr>
            <a:r>
              <a:rPr lang="en-US" sz="3200" dirty="0"/>
              <a:t>collection analysis</a:t>
            </a:r>
          </a:p>
          <a:p>
            <a:pPr marL="457200" lvl="0" indent="-457200">
              <a:buFont typeface="Arial"/>
              <a:buChar char="•"/>
            </a:pPr>
            <a:r>
              <a:rPr lang="en-US" sz="3200" dirty="0"/>
              <a:t>know your school’s test results</a:t>
            </a:r>
          </a:p>
          <a:p>
            <a:pPr marL="457200" lvl="0" indent="-457200">
              <a:buFont typeface="Arial"/>
              <a:buChar char="•"/>
            </a:pPr>
            <a:r>
              <a:rPr lang="en-US" sz="3200" dirty="0"/>
              <a:t>know your school’s areas of focus</a:t>
            </a:r>
          </a:p>
          <a:p>
            <a:pPr marL="457200" lvl="0" indent="-457200">
              <a:buFont typeface="Arial"/>
              <a:buChar char="•"/>
            </a:pPr>
            <a:r>
              <a:rPr lang="en-US" sz="3200" dirty="0"/>
              <a:t>survey teachers</a:t>
            </a:r>
          </a:p>
          <a:p>
            <a:pPr marL="457200" lvl="0" indent="-457200">
              <a:buFont typeface="Arial"/>
              <a:buChar char="•"/>
            </a:pPr>
            <a:r>
              <a:rPr lang="en-US" sz="3200" dirty="0"/>
              <a:t>survey students</a:t>
            </a:r>
          </a:p>
          <a:p>
            <a:pPr marL="457200" lvl="0" indent="-457200">
              <a:buFont typeface="Arial"/>
              <a:buChar char="•"/>
            </a:pPr>
            <a:r>
              <a:rPr lang="en-US" sz="3200" dirty="0"/>
              <a:t>advertise suggestion box</a:t>
            </a:r>
          </a:p>
        </p:txBody>
      </p:sp>
      <p:sp>
        <p:nvSpPr>
          <p:cNvPr id="5" name="Title 1"/>
          <p:cNvSpPr>
            <a:spLocks noGrp="1"/>
          </p:cNvSpPr>
          <p:nvPr>
            <p:ph type="title"/>
          </p:nvPr>
        </p:nvSpPr>
        <p:spPr>
          <a:xfrm>
            <a:off x="994834" y="550333"/>
            <a:ext cx="8149166" cy="846666"/>
          </a:xfrm>
        </p:spPr>
        <p:txBody>
          <a:bodyPr>
            <a:noAutofit/>
          </a:bodyPr>
          <a:lstStyle/>
          <a:p>
            <a:r>
              <a:rPr lang="en-US" sz="4000" dirty="0"/>
              <a:t>Collection Development Next Steps</a:t>
            </a:r>
          </a:p>
        </p:txBody>
      </p:sp>
    </p:spTree>
    <p:extLst>
      <p:ext uri="{BB962C8B-B14F-4D97-AF65-F5344CB8AC3E}">
        <p14:creationId xmlns:p14="http://schemas.microsoft.com/office/powerpoint/2010/main" val="7084604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491" y="0"/>
            <a:ext cx="8229600" cy="1143000"/>
          </a:xfrm>
        </p:spPr>
        <p:txBody>
          <a:bodyPr/>
          <a:lstStyle/>
          <a:p>
            <a:r>
              <a:rPr lang="en-US" sz="3200">
                <a:ln>
                  <a:solidFill>
                    <a:schemeClr val="bg1"/>
                  </a:solidFill>
                </a:ln>
                <a:solidFill>
                  <a:schemeClr val="bg1"/>
                </a:solidFill>
              </a:rPr>
              <a:t>Questions</a:t>
            </a:r>
          </a:p>
        </p:txBody>
      </p:sp>
      <p:pic>
        <p:nvPicPr>
          <p:cNvPr id="4" name="giphy.gif">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492113" y="774700"/>
            <a:ext cx="3976950" cy="3433763"/>
          </a:xfrm>
        </p:spPr>
      </p:pic>
    </p:spTree>
    <p:extLst>
      <p:ext uri="{BB962C8B-B14F-4D97-AF65-F5344CB8AC3E}">
        <p14:creationId xmlns:p14="http://schemas.microsoft.com/office/powerpoint/2010/main" val="1892561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126"/>
            <a:ext cx="8229600" cy="1143000"/>
          </a:xfrm>
        </p:spPr>
        <p:txBody>
          <a:bodyPr>
            <a:normAutofit/>
          </a:bodyPr>
          <a:lstStyle/>
          <a:p>
            <a:r>
              <a:rPr lang="en-US" dirty="0"/>
              <a:t>SESSION OBJECTIVES</a:t>
            </a:r>
          </a:p>
        </p:txBody>
      </p:sp>
      <p:sp>
        <p:nvSpPr>
          <p:cNvPr id="3" name="Content Placeholder 2"/>
          <p:cNvSpPr>
            <a:spLocks noGrp="1"/>
          </p:cNvSpPr>
          <p:nvPr>
            <p:ph idx="1"/>
          </p:nvPr>
        </p:nvSpPr>
        <p:spPr>
          <a:xfrm>
            <a:off x="1143000" y="1185333"/>
            <a:ext cx="7569200" cy="5393267"/>
          </a:xfrm>
        </p:spPr>
        <p:txBody>
          <a:bodyPr>
            <a:normAutofit/>
          </a:bodyPr>
          <a:lstStyle/>
          <a:p>
            <a:r>
              <a:rPr lang="en-US" sz="2800" dirty="0"/>
              <a:t>KNOW:</a:t>
            </a:r>
          </a:p>
          <a:p>
            <a:pPr marL="400050" lvl="1" indent="0">
              <a:buNone/>
            </a:pPr>
            <a:r>
              <a:rPr lang="en-US" sz="2400" dirty="0"/>
              <a:t>What collection development is and the tools available to support it</a:t>
            </a:r>
          </a:p>
          <a:p>
            <a:r>
              <a:rPr lang="en-US" sz="2800" dirty="0"/>
              <a:t>UNDERSTAND:</a:t>
            </a:r>
          </a:p>
          <a:p>
            <a:pPr marL="400050" lvl="1" indent="0">
              <a:buNone/>
            </a:pPr>
            <a:r>
              <a:rPr lang="en-US" sz="2400" dirty="0"/>
              <a:t>How collection development can support your teachers’ instruction, student achievement, and increase interest in your library</a:t>
            </a:r>
          </a:p>
          <a:p>
            <a:r>
              <a:rPr lang="en-US" sz="2800" dirty="0"/>
              <a:t>Be able to DO:</a:t>
            </a:r>
          </a:p>
          <a:p>
            <a:pPr marL="400050" lvl="2" indent="0">
              <a:buNone/>
            </a:pPr>
            <a:r>
              <a:rPr lang="en-US" dirty="0"/>
              <a:t>Analyze your current collection and identify gaps/needs</a:t>
            </a:r>
          </a:p>
          <a:p>
            <a:pPr marL="400050" lvl="2" indent="0">
              <a:buNone/>
            </a:pPr>
            <a:r>
              <a:rPr lang="en-US" dirty="0"/>
              <a:t>Be aware of state standards</a:t>
            </a:r>
          </a:p>
          <a:p>
            <a:pPr marL="400050" lvl="2" indent="0">
              <a:buNone/>
            </a:pPr>
            <a:r>
              <a:rPr lang="en-US" dirty="0"/>
              <a:t>Consider your students’/teachers’ specific wants/needs</a:t>
            </a:r>
          </a:p>
          <a:p>
            <a:pPr marL="0" indent="0">
              <a:buNone/>
            </a:pPr>
            <a:endParaRPr lang="en-US" sz="2800" dirty="0"/>
          </a:p>
        </p:txBody>
      </p:sp>
    </p:spTree>
    <p:extLst>
      <p:ext uri="{BB962C8B-B14F-4D97-AF65-F5344CB8AC3E}">
        <p14:creationId xmlns:p14="http://schemas.microsoft.com/office/powerpoint/2010/main" val="21183229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126"/>
            <a:ext cx="8229600" cy="1143000"/>
          </a:xfrm>
        </p:spPr>
        <p:txBody>
          <a:bodyPr>
            <a:normAutofit/>
          </a:bodyPr>
          <a:lstStyle/>
          <a:p>
            <a:r>
              <a:rPr lang="en-US" dirty="0"/>
              <a:t>SESSION OBJECTIVES</a:t>
            </a:r>
          </a:p>
        </p:txBody>
      </p:sp>
      <p:sp>
        <p:nvSpPr>
          <p:cNvPr id="3" name="Content Placeholder 2"/>
          <p:cNvSpPr>
            <a:spLocks noGrp="1"/>
          </p:cNvSpPr>
          <p:nvPr>
            <p:ph idx="1"/>
          </p:nvPr>
        </p:nvSpPr>
        <p:spPr>
          <a:xfrm>
            <a:off x="1143000" y="1266088"/>
            <a:ext cx="7569200" cy="5312512"/>
          </a:xfrm>
        </p:spPr>
        <p:txBody>
          <a:bodyPr>
            <a:normAutofit/>
          </a:bodyPr>
          <a:lstStyle/>
          <a:p>
            <a:r>
              <a:rPr lang="en-US" dirty="0"/>
              <a:t>OBJECTIVE:</a:t>
            </a:r>
          </a:p>
          <a:p>
            <a:pPr marL="400050" lvl="1" indent="0">
              <a:buNone/>
            </a:pPr>
            <a:r>
              <a:rPr lang="en-US" dirty="0"/>
              <a:t>Walk away with an understanding of collection development, why it is important, and how to use tools to make sure it is happening and successful</a:t>
            </a:r>
          </a:p>
        </p:txBody>
      </p:sp>
    </p:spTree>
    <p:extLst>
      <p:ext uri="{BB962C8B-B14F-4D97-AF65-F5344CB8AC3E}">
        <p14:creationId xmlns:p14="http://schemas.microsoft.com/office/powerpoint/2010/main" val="3142673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126"/>
            <a:ext cx="8229600" cy="1143000"/>
          </a:xfrm>
        </p:spPr>
        <p:txBody>
          <a:bodyPr>
            <a:normAutofit fontScale="90000"/>
          </a:bodyPr>
          <a:lstStyle/>
          <a:p>
            <a:br>
              <a:rPr lang="en-US" dirty="0"/>
            </a:br>
            <a:r>
              <a:rPr lang="en-US" dirty="0"/>
              <a:t>Curriculum Connection​</a:t>
            </a:r>
            <a:br>
              <a:rPr lang="en-US" dirty="0"/>
            </a:br>
            <a:endParaRPr lang="en-US" dirty="0"/>
          </a:p>
        </p:txBody>
      </p:sp>
      <p:sp>
        <p:nvSpPr>
          <p:cNvPr id="3" name="Content Placeholder 2"/>
          <p:cNvSpPr>
            <a:spLocks noGrp="1"/>
          </p:cNvSpPr>
          <p:nvPr>
            <p:ph idx="1"/>
          </p:nvPr>
        </p:nvSpPr>
        <p:spPr>
          <a:xfrm>
            <a:off x="1316007" y="1009850"/>
            <a:ext cx="7569200" cy="5312512"/>
          </a:xfrm>
        </p:spPr>
        <p:txBody>
          <a:bodyPr>
            <a:normAutofit fontScale="70000" lnSpcReduction="20000"/>
          </a:bodyPr>
          <a:lstStyle/>
          <a:p>
            <a:pPr marL="0" indent="0" algn="ctr" fontAlgn="base">
              <a:buNone/>
            </a:pPr>
            <a:r>
              <a:rPr lang="en-US" sz="2800" dirty="0">
                <a:solidFill>
                  <a:srgbClr val="000000"/>
                </a:solidFill>
                <a:latin typeface="Arial" panose="020B0604020202020204" pitchFamily="34" charset="0"/>
              </a:rPr>
              <a:t>The library promotional activities in this presentation encourage students to read which supports the following TN ELA standards:</a:t>
            </a:r>
            <a:r>
              <a:rPr lang="en-US" sz="2800" dirty="0">
                <a:solidFill>
                  <a:srgbClr val="FFFFFF"/>
                </a:solidFill>
                <a:latin typeface="Arial" panose="020B0604020202020204" pitchFamily="34" charset="0"/>
              </a:rPr>
              <a:t>​</a:t>
            </a:r>
            <a:endParaRPr lang="en-US" sz="2800" dirty="0">
              <a:solidFill>
                <a:srgbClr val="FFFFFF"/>
              </a:solidFill>
            </a:endParaRPr>
          </a:p>
          <a:p>
            <a:pPr fontAlgn="base"/>
            <a:r>
              <a:rPr lang="en-US" sz="2800" dirty="0">
                <a:solidFill>
                  <a:srgbClr val="FFFFFF"/>
                </a:solidFill>
                <a:latin typeface="Arial" panose="020B0604020202020204" pitchFamily="34" charset="0"/>
              </a:rPr>
              <a:t>​</a:t>
            </a:r>
            <a:endParaRPr lang="en-US" sz="2800" dirty="0">
              <a:solidFill>
                <a:srgbClr val="FFFFFF"/>
              </a:solidFill>
            </a:endParaRPr>
          </a:p>
          <a:p>
            <a:pPr fontAlgn="base"/>
            <a:r>
              <a:rPr lang="en-US" sz="2800" dirty="0">
                <a:solidFill>
                  <a:srgbClr val="000000"/>
                </a:solidFill>
                <a:latin typeface="Arial" panose="020B0604020202020204" pitchFamily="34" charset="0"/>
              </a:rPr>
              <a:t>TN READING STANDARD 10</a:t>
            </a:r>
            <a:r>
              <a:rPr lang="en-US" sz="2800" dirty="0">
                <a:solidFill>
                  <a:srgbClr val="FFFFFF"/>
                </a:solidFill>
                <a:latin typeface="Arial" panose="020B0604020202020204" pitchFamily="34" charset="0"/>
              </a:rPr>
              <a:t>10</a:t>
            </a:r>
            <a:endParaRPr lang="en-US" sz="2800" dirty="0">
              <a:solidFill>
                <a:srgbClr val="FFFFFF"/>
              </a:solidFill>
            </a:endParaRPr>
          </a:p>
          <a:p>
            <a:pPr fontAlgn="base"/>
            <a:r>
              <a:rPr lang="en-US" sz="2800" dirty="0">
                <a:solidFill>
                  <a:srgbClr val="000000"/>
                </a:solidFill>
                <a:latin typeface="Arial" panose="020B0604020202020204" pitchFamily="34" charset="0"/>
              </a:rPr>
              <a:t>Read and comprehend complex literary and informational texts independently and proficiently.</a:t>
            </a:r>
            <a:r>
              <a:rPr lang="en-US" sz="2800" dirty="0">
                <a:solidFill>
                  <a:srgbClr val="FFFFFF"/>
                </a:solidFill>
                <a:latin typeface="Arial" panose="020B0604020202020204" pitchFamily="34" charset="0"/>
              </a:rPr>
              <a:t>​</a:t>
            </a:r>
            <a:endParaRPr lang="en-US" sz="2800" dirty="0">
              <a:solidFill>
                <a:srgbClr val="FFFFFF"/>
              </a:solidFill>
            </a:endParaRPr>
          </a:p>
          <a:p>
            <a:pPr fontAlgn="base"/>
            <a:r>
              <a:rPr lang="en-US" sz="2800" dirty="0">
                <a:solidFill>
                  <a:srgbClr val="FFFFFF"/>
                </a:solidFill>
                <a:latin typeface="Calibri" panose="020F0502020204030204" pitchFamily="34" charset="0"/>
              </a:rPr>
              <a:t>​</a:t>
            </a:r>
            <a:endParaRPr lang="en-US" sz="2800" dirty="0">
              <a:solidFill>
                <a:srgbClr val="FFFFFF"/>
              </a:solidFill>
            </a:endParaRPr>
          </a:p>
          <a:p>
            <a:pPr fontAlgn="base"/>
            <a:r>
              <a:rPr lang="en-US" sz="2800" dirty="0">
                <a:solidFill>
                  <a:srgbClr val="000000"/>
                </a:solidFill>
                <a:latin typeface="Arial" panose="020B0604020202020204" pitchFamily="34" charset="0"/>
              </a:rPr>
              <a:t>6-7.RL.RRTC.10 </a:t>
            </a:r>
            <a:r>
              <a:rPr lang="en-US" sz="2800" dirty="0">
                <a:solidFill>
                  <a:srgbClr val="FFFFFF"/>
                </a:solidFill>
                <a:latin typeface="Arial" panose="020B0604020202020204" pitchFamily="34" charset="0"/>
              </a:rPr>
              <a:t>​</a:t>
            </a:r>
            <a:endParaRPr lang="en-US" sz="2800" dirty="0">
              <a:solidFill>
                <a:srgbClr val="FFFFFF"/>
              </a:solidFill>
            </a:endParaRPr>
          </a:p>
          <a:p>
            <a:pPr fontAlgn="base"/>
            <a:r>
              <a:rPr lang="en-US" sz="2800" dirty="0">
                <a:solidFill>
                  <a:srgbClr val="000000"/>
                </a:solidFill>
                <a:latin typeface="Arial" panose="020B0604020202020204" pitchFamily="34" charset="0"/>
              </a:rPr>
              <a:t>Read and comprehend a variety of literature throughout the grades 6-8 text complexity band proficiently, with a gradual release of scaffolding at the high end as needed.</a:t>
            </a:r>
            <a:r>
              <a:rPr lang="en-US" sz="2800" dirty="0">
                <a:solidFill>
                  <a:srgbClr val="FFFFFF"/>
                </a:solidFill>
                <a:latin typeface="Arial" panose="020B0604020202020204" pitchFamily="34" charset="0"/>
              </a:rPr>
              <a:t>​</a:t>
            </a:r>
            <a:endParaRPr lang="en-US" sz="2800" dirty="0">
              <a:solidFill>
                <a:srgbClr val="FFFFFF"/>
              </a:solidFill>
            </a:endParaRPr>
          </a:p>
          <a:p>
            <a:pPr fontAlgn="base"/>
            <a:r>
              <a:rPr lang="en-US" sz="2800" dirty="0">
                <a:solidFill>
                  <a:srgbClr val="FFFFFF"/>
                </a:solidFill>
                <a:latin typeface="Calibri" panose="020F0502020204030204" pitchFamily="34" charset="0"/>
              </a:rPr>
              <a:t>​</a:t>
            </a:r>
            <a:endParaRPr lang="en-US" sz="2800" dirty="0">
              <a:solidFill>
                <a:srgbClr val="FFFFFF"/>
              </a:solidFill>
            </a:endParaRPr>
          </a:p>
          <a:p>
            <a:pPr fontAlgn="base"/>
            <a:r>
              <a:rPr lang="en-US" sz="2800" dirty="0">
                <a:solidFill>
                  <a:srgbClr val="000000"/>
                </a:solidFill>
                <a:latin typeface="Arial" panose="020B0604020202020204" pitchFamily="34" charset="0"/>
              </a:rPr>
              <a:t>8.RL.RRTC.10 </a:t>
            </a:r>
            <a:r>
              <a:rPr lang="en-US" sz="2800" dirty="0">
                <a:solidFill>
                  <a:srgbClr val="FFFFFF"/>
                </a:solidFill>
                <a:latin typeface="Arial" panose="020B0604020202020204" pitchFamily="34" charset="0"/>
              </a:rPr>
              <a:t>​</a:t>
            </a:r>
            <a:endParaRPr lang="en-US" sz="2800" dirty="0">
              <a:solidFill>
                <a:srgbClr val="FFFFFF"/>
              </a:solidFill>
            </a:endParaRPr>
          </a:p>
          <a:p>
            <a:pPr fontAlgn="base"/>
            <a:r>
              <a:rPr lang="en-US" sz="2800" dirty="0">
                <a:solidFill>
                  <a:srgbClr val="000000"/>
                </a:solidFill>
                <a:latin typeface="Arial" panose="020B0604020202020204" pitchFamily="34" charset="0"/>
              </a:rPr>
              <a:t>Read and comprehend a variety of literature at the high end of the grades 6-8 text complexity band independently and proficiently.</a:t>
            </a:r>
            <a:r>
              <a:rPr lang="en-US" sz="2800" dirty="0">
                <a:solidFill>
                  <a:srgbClr val="FFFFFF"/>
                </a:solidFill>
                <a:latin typeface="Arial" panose="020B0604020202020204" pitchFamily="34" charset="0"/>
              </a:rPr>
              <a:t>​</a:t>
            </a:r>
            <a:endParaRPr lang="en-US" sz="2800" dirty="0">
              <a:solidFill>
                <a:srgbClr val="FFFFFF"/>
              </a:solidFill>
            </a:endParaRPr>
          </a:p>
          <a:p>
            <a:pPr fontAlgn="base"/>
            <a:r>
              <a:rPr lang="en-US" sz="2800" dirty="0">
                <a:solidFill>
                  <a:srgbClr val="FFFFFF"/>
                </a:solidFill>
                <a:latin typeface="Calibri" panose="020F0502020204030204" pitchFamily="34" charset="0"/>
              </a:rPr>
              <a:t>​</a:t>
            </a:r>
            <a:endParaRPr lang="en-US" sz="2800" dirty="0">
              <a:solidFill>
                <a:srgbClr val="FFFFFF"/>
              </a:solidFill>
            </a:endParaRPr>
          </a:p>
          <a:p>
            <a:endParaRPr lang="en-US" sz="2800" dirty="0"/>
          </a:p>
        </p:txBody>
      </p:sp>
    </p:spTree>
    <p:extLst>
      <p:ext uri="{BB962C8B-B14F-4D97-AF65-F5344CB8AC3E}">
        <p14:creationId xmlns:p14="http://schemas.microsoft.com/office/powerpoint/2010/main" val="3142673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rcRect t="5093" b="5093"/>
          <a:stretch>
            <a:fillRect/>
          </a:stretch>
        </p:blipFill>
        <p:spPr>
          <a:xfrm>
            <a:off x="1470294" y="800526"/>
            <a:ext cx="3464763" cy="971304"/>
          </a:xfrm>
          <a:prstGeom prst="rect">
            <a:avLst/>
          </a:prstGeom>
        </p:spPr>
      </p:pic>
      <p:pic>
        <p:nvPicPr>
          <p:cNvPr id="9" name="Picture 8" descr="Screen Shot 2017-05-23 at 9.15.27 AM.png"/>
          <p:cNvPicPr>
            <a:picLocks noChangeAspect="1"/>
          </p:cNvPicPr>
          <p:nvPr/>
        </p:nvPicPr>
        <p:blipFill rotWithShape="1">
          <a:blip r:embed="rId4">
            <a:extLst>
              <a:ext uri="{28A0092B-C50C-407E-A947-70E740481C1C}">
                <a14:useLocalDpi xmlns:a14="http://schemas.microsoft.com/office/drawing/2010/main" val="0"/>
              </a:ext>
            </a:extLst>
          </a:blip>
          <a:srcRect l="18003" t="41732" r="31419" b="24796"/>
          <a:stretch/>
        </p:blipFill>
        <p:spPr>
          <a:xfrm>
            <a:off x="1470295" y="2101107"/>
            <a:ext cx="7007916" cy="3763179"/>
          </a:xfrm>
          <a:prstGeom prst="rect">
            <a:avLst/>
          </a:prstGeom>
        </p:spPr>
      </p:pic>
    </p:spTree>
    <p:extLst>
      <p:ext uri="{BB962C8B-B14F-4D97-AF65-F5344CB8AC3E}">
        <p14:creationId xmlns:p14="http://schemas.microsoft.com/office/powerpoint/2010/main" val="20010565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200" y="0"/>
            <a:ext cx="7594600" cy="457200"/>
          </a:xfrm>
        </p:spPr>
        <p:txBody>
          <a:bodyPr>
            <a:normAutofit fontScale="90000"/>
          </a:bodyPr>
          <a:lstStyle/>
          <a:p>
            <a:r>
              <a:rPr lang="en-US" sz="3200" b="1" dirty="0">
                <a:latin typeface="Segoe UI" panose="020B0502040204020203" pitchFamily="34" charset="0"/>
                <a:cs typeface="Segoe UI" panose="020B0502040204020203" pitchFamily="34" charset="0"/>
              </a:rPr>
              <a:t>Chief of Schools Vision </a:t>
            </a:r>
            <a:endParaRPr lang="en-US" sz="320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2"/>
          </p:nvPr>
        </p:nvSpPr>
        <p:spPr/>
        <p:txBody>
          <a:bodyPr/>
          <a:lstStyle/>
          <a:p>
            <a:fld id="{FE8B2518-BC94-454D-9DA2-20F27F1B71CC}" type="slidenum">
              <a:rPr lang="en-US" smtClean="0"/>
              <a:pPr/>
              <a:t>7</a:t>
            </a:fld>
            <a:endParaRPr lang="en-US" dirty="0"/>
          </a:p>
        </p:txBody>
      </p:sp>
      <p:graphicFrame>
        <p:nvGraphicFramePr>
          <p:cNvPr id="8" name="Content Placeholder 4"/>
          <p:cNvGraphicFramePr>
            <a:graphicFrameLocks noGrp="1"/>
          </p:cNvGraphicFramePr>
          <p:nvPr>
            <p:ph sz="quarter" idx="10"/>
            <p:extLst>
              <p:ext uri="{D42A27DB-BD31-4B8C-83A1-F6EECF244321}">
                <p14:modId xmlns:p14="http://schemas.microsoft.com/office/powerpoint/2010/main" val="806911922"/>
              </p:ext>
            </p:extLst>
          </p:nvPr>
        </p:nvGraphicFramePr>
        <p:xfrm>
          <a:off x="1498600" y="1397000"/>
          <a:ext cx="7331642" cy="4597400"/>
        </p:xfrm>
        <a:graphic>
          <a:graphicData uri="http://schemas.openxmlformats.org/drawingml/2006/table">
            <a:tbl>
              <a:tblPr firstRow="1" bandRow="1">
                <a:tableStyleId>{2D5ABB26-0587-4C30-8999-92F81FD0307C}</a:tableStyleId>
              </a:tblPr>
              <a:tblGrid>
                <a:gridCol w="7331642">
                  <a:extLst>
                    <a:ext uri="{9D8B030D-6E8A-4147-A177-3AD203B41FA5}">
                      <a16:colId xmlns:a16="http://schemas.microsoft.com/office/drawing/2014/main" val="20000"/>
                    </a:ext>
                  </a:extLst>
                </a:gridCol>
              </a:tblGrid>
              <a:tr h="4597400">
                <a:tc>
                  <a:txBody>
                    <a:bodyPr/>
                    <a:lstStyle/>
                    <a:p>
                      <a:pPr algn="ctr"/>
                      <a:r>
                        <a:rPr lang="en-US" sz="2800" b="1" dirty="0">
                          <a:solidFill>
                            <a:schemeClr val="bg1"/>
                          </a:solidFill>
                          <a:latin typeface="Segoe UI" panose="020B0502040204020203" pitchFamily="34" charset="0"/>
                          <a:cs typeface="Segoe UI" panose="020B0502040204020203" pitchFamily="34" charset="0"/>
                        </a:rPr>
                        <a:t>Our Vision for Student Success</a:t>
                      </a:r>
                      <a:endParaRPr lang="en-US" sz="2800" dirty="0">
                        <a:solidFill>
                          <a:schemeClr val="bg1"/>
                        </a:solidFill>
                        <a:latin typeface="+mn-lt"/>
                      </a:endParaRPr>
                    </a:p>
                    <a:p>
                      <a:endParaRPr lang="en-US" sz="2400" dirty="0">
                        <a:solidFill>
                          <a:schemeClr val="bg1"/>
                        </a:solidFill>
                        <a:latin typeface="+mn-lt"/>
                      </a:endParaRPr>
                    </a:p>
                    <a:p>
                      <a:pPr algn="l"/>
                      <a:r>
                        <a:rPr lang="en-US" sz="2400" dirty="0">
                          <a:solidFill>
                            <a:schemeClr val="bg1"/>
                          </a:solidFill>
                          <a:latin typeface="+mn-lt"/>
                        </a:rPr>
                        <a:t>Every day, Shelby County School students experience high levels of success with challenging content in our classrooms and show consistent academic growth and achievement each year.  We are committed to preparing well-rounded graduates who compete globally, because they persevere through challenges, think critically, advocate for and drive their own learning experiences, and collaborate effectively with diverse peers.</a:t>
                      </a:r>
                    </a:p>
                  </a:txBody>
                  <a:tcPr>
                    <a:solidFill>
                      <a:schemeClr val="tx2"/>
                    </a:solidFill>
                  </a:tcPr>
                </a:tc>
                <a:extLst>
                  <a:ext uri="{0D108BD9-81ED-4DB2-BD59-A6C34878D82A}">
                    <a16:rowId xmlns:a16="http://schemas.microsoft.com/office/drawing/2014/main" val="3406313728"/>
                  </a:ext>
                </a:extLst>
              </a:tr>
            </a:tbl>
          </a:graphicData>
        </a:graphic>
      </p:graphicFrame>
    </p:spTree>
    <p:extLst>
      <p:ext uri="{BB962C8B-B14F-4D97-AF65-F5344CB8AC3E}">
        <p14:creationId xmlns:p14="http://schemas.microsoft.com/office/powerpoint/2010/main" val="11788893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0"/>
            <a:ext cx="7569200" cy="431800"/>
          </a:xfrm>
        </p:spPr>
        <p:txBody>
          <a:bodyPr>
            <a:normAutofit fontScale="90000"/>
          </a:bodyPr>
          <a:lstStyle/>
          <a:p>
            <a:r>
              <a:rPr lang="en-US" sz="3200" b="1" dirty="0">
                <a:latin typeface="Segoe UI" panose="020B0502040204020203" pitchFamily="34" charset="0"/>
                <a:cs typeface="Segoe UI" panose="020B0502040204020203" pitchFamily="34" charset="0"/>
              </a:rPr>
              <a:t>Vision and Key Levers</a:t>
            </a:r>
            <a:endParaRPr lang="en-US" sz="320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2"/>
          </p:nvPr>
        </p:nvSpPr>
        <p:spPr/>
        <p:txBody>
          <a:bodyPr/>
          <a:lstStyle/>
          <a:p>
            <a:fld id="{FE8B2518-BC94-454D-9DA2-20F27F1B71CC}" type="slidenum">
              <a:rPr lang="en-US" smtClean="0"/>
              <a:pPr/>
              <a:t>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116876718"/>
              </p:ext>
            </p:extLst>
          </p:nvPr>
        </p:nvGraphicFramePr>
        <p:xfrm>
          <a:off x="1392768" y="1280161"/>
          <a:ext cx="7315200" cy="5577839"/>
        </p:xfrm>
        <a:graphic>
          <a:graphicData uri="http://schemas.openxmlformats.org/drawingml/2006/table">
            <a:tbl>
              <a:tblPr firstRow="1" bandRow="1">
                <a:tableStyleId>{2D5ABB26-0587-4C30-8999-92F81FD0307C}</a:tableStyleId>
              </a:tblPr>
              <a:tblGrid>
                <a:gridCol w="972021">
                  <a:extLst>
                    <a:ext uri="{9D8B030D-6E8A-4147-A177-3AD203B41FA5}">
                      <a16:colId xmlns:a16="http://schemas.microsoft.com/office/drawing/2014/main" val="1472174537"/>
                    </a:ext>
                  </a:extLst>
                </a:gridCol>
                <a:gridCol w="6343179">
                  <a:extLst>
                    <a:ext uri="{9D8B030D-6E8A-4147-A177-3AD203B41FA5}">
                      <a16:colId xmlns:a16="http://schemas.microsoft.com/office/drawing/2014/main" val="926027056"/>
                    </a:ext>
                  </a:extLst>
                </a:gridCol>
              </a:tblGrid>
              <a:tr h="347410">
                <a:tc>
                  <a:txBody>
                    <a:bodyPr/>
                    <a:lstStyle/>
                    <a:p>
                      <a:pPr algn="l">
                        <a:spcBef>
                          <a:spcPts val="300"/>
                        </a:spcBef>
                        <a:spcAft>
                          <a:spcPts val="300"/>
                        </a:spcAft>
                      </a:pPr>
                      <a:r>
                        <a:rPr lang="en-US" sz="1600" b="1" dirty="0">
                          <a:solidFill>
                            <a:schemeClr val="tx1"/>
                          </a:solidFill>
                          <a:latin typeface="Segoe UI" panose="020B0502040204020203" pitchFamily="34" charset="0"/>
                          <a:cs typeface="Segoe UI" panose="020B0502040204020203" pitchFamily="34" charset="0"/>
                        </a:rPr>
                        <a:t>If we…</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spcBef>
                          <a:spcPts val="300"/>
                        </a:spcBef>
                        <a:spcAft>
                          <a:spcPts val="300"/>
                        </a:spcAft>
                      </a:pPr>
                      <a:r>
                        <a:rPr lang="en-US" sz="1600" dirty="0">
                          <a:solidFill>
                            <a:schemeClr val="tx1"/>
                          </a:solidFill>
                          <a:latin typeface="Segoe UI" panose="020B0502040204020203" pitchFamily="34" charset="0"/>
                          <a:cs typeface="Segoe UI" panose="020B0502040204020203" pitchFamily="34" charset="0"/>
                        </a:rPr>
                        <a:t>Act as a</a:t>
                      </a:r>
                      <a:r>
                        <a:rPr lang="en-US" sz="1600" baseline="0" dirty="0">
                          <a:solidFill>
                            <a:schemeClr val="tx1"/>
                          </a:solidFill>
                          <a:latin typeface="Segoe UI" panose="020B0502040204020203" pitchFamily="34" charset="0"/>
                          <a:cs typeface="Segoe UI" panose="020B0502040204020203" pitchFamily="34" charset="0"/>
                        </a:rPr>
                        <a:t> </a:t>
                      </a:r>
                      <a:r>
                        <a:rPr lang="en-US" sz="1600" b="1" baseline="0" dirty="0">
                          <a:solidFill>
                            <a:schemeClr val="tx1"/>
                          </a:solidFill>
                          <a:latin typeface="Segoe UI" panose="020B0502040204020203" pitchFamily="34" charset="0"/>
                          <a:cs typeface="Segoe UI" panose="020B0502040204020203" pitchFamily="34" charset="0"/>
                        </a:rPr>
                        <a:t>collaborative service </a:t>
                      </a:r>
                      <a:r>
                        <a:rPr lang="en-US" sz="1600" baseline="0" dirty="0">
                          <a:solidFill>
                            <a:schemeClr val="tx1"/>
                          </a:solidFill>
                          <a:latin typeface="Segoe UI" panose="020B0502040204020203" pitchFamily="34" charset="0"/>
                          <a:cs typeface="Segoe UI" panose="020B0502040204020203" pitchFamily="34" charset="0"/>
                        </a:rPr>
                        <a:t>that provides intentional support to every school</a:t>
                      </a:r>
                      <a:endParaRPr lang="en-US" sz="1600" dirty="0">
                        <a:solidFill>
                          <a:schemeClr val="tx1"/>
                        </a:solidFill>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1155159"/>
                  </a:ext>
                </a:extLst>
              </a:tr>
              <a:tr h="318345">
                <a:tc>
                  <a:txBody>
                    <a:bodyPr/>
                    <a:lstStyle/>
                    <a:p>
                      <a:pPr algn="l">
                        <a:spcBef>
                          <a:spcPts val="300"/>
                        </a:spcBef>
                        <a:spcAft>
                          <a:spcPts val="300"/>
                        </a:spcAft>
                      </a:pPr>
                      <a:r>
                        <a:rPr lang="en-US" sz="1600" b="1" dirty="0">
                          <a:solidFill>
                            <a:schemeClr val="tx1"/>
                          </a:solidFill>
                          <a:latin typeface="Segoe UI" panose="020B0502040204020203" pitchFamily="34" charset="0"/>
                          <a:cs typeface="Segoe UI" panose="020B0502040204020203" pitchFamily="34" charset="0"/>
                        </a:rPr>
                        <a:t>And if we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spcBef>
                          <a:spcPts val="300"/>
                        </a:spcBef>
                        <a:spcAft>
                          <a:spcPts val="300"/>
                        </a:spcAft>
                      </a:pPr>
                      <a:r>
                        <a:rPr lang="en-US" sz="1600" dirty="0">
                          <a:solidFill>
                            <a:schemeClr val="tx1"/>
                          </a:solidFill>
                          <a:latin typeface="Segoe UI" panose="020B0502040204020203" pitchFamily="34" charset="0"/>
                          <a:cs typeface="Segoe UI" panose="020B0502040204020203" pitchFamily="34" charset="0"/>
                        </a:rPr>
                        <a:t>Leverage</a:t>
                      </a:r>
                      <a:r>
                        <a:rPr lang="en-US" sz="1600" baseline="0" dirty="0">
                          <a:solidFill>
                            <a:schemeClr val="tx1"/>
                          </a:solidFill>
                          <a:latin typeface="Segoe UI" panose="020B0502040204020203" pitchFamily="34" charset="0"/>
                          <a:cs typeface="Segoe UI" panose="020B0502040204020203" pitchFamily="34" charset="0"/>
                        </a:rPr>
                        <a:t> the strengths and talents of </a:t>
                      </a:r>
                      <a:r>
                        <a:rPr lang="en-US" sz="1600" b="1" baseline="0" dirty="0">
                          <a:solidFill>
                            <a:schemeClr val="tx1"/>
                          </a:solidFill>
                          <a:latin typeface="Segoe UI" panose="020B0502040204020203" pitchFamily="34" charset="0"/>
                          <a:cs typeface="Segoe UI" panose="020B0502040204020203" pitchFamily="34" charset="0"/>
                        </a:rPr>
                        <a:t>our people</a:t>
                      </a:r>
                      <a:endParaRPr lang="en-US" sz="1600" b="1" dirty="0">
                        <a:solidFill>
                          <a:schemeClr val="tx1"/>
                        </a:solidFill>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7647732"/>
                  </a:ext>
                </a:extLst>
              </a:tr>
              <a:tr h="315848">
                <a:tc>
                  <a:txBody>
                    <a:bodyPr/>
                    <a:lstStyle/>
                    <a:p>
                      <a:pPr algn="l">
                        <a:spcBef>
                          <a:spcPts val="300"/>
                        </a:spcBef>
                        <a:spcAft>
                          <a:spcPts val="300"/>
                        </a:spcAft>
                      </a:pPr>
                      <a:r>
                        <a:rPr lang="en-US" sz="1600" b="1" dirty="0">
                          <a:solidFill>
                            <a:schemeClr val="tx1"/>
                          </a:solidFill>
                          <a:latin typeface="Segoe UI" panose="020B0502040204020203" pitchFamily="34" charset="0"/>
                          <a:cs typeface="Segoe UI" panose="020B0502040204020203" pitchFamily="34" charset="0"/>
                        </a:rPr>
                        <a:t>And if we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spcBef>
                          <a:spcPts val="300"/>
                        </a:spcBef>
                        <a:spcAft>
                          <a:spcPts val="300"/>
                        </a:spcAft>
                      </a:pPr>
                      <a:r>
                        <a:rPr lang="en-US" sz="1600" dirty="0">
                          <a:solidFill>
                            <a:schemeClr val="tx1"/>
                          </a:solidFill>
                          <a:latin typeface="Segoe UI" panose="020B0502040204020203" pitchFamily="34" charset="0"/>
                          <a:cs typeface="Segoe UI" panose="020B0502040204020203" pitchFamily="34" charset="0"/>
                        </a:rPr>
                        <a:t>Invest all </a:t>
                      </a:r>
                      <a:r>
                        <a:rPr lang="en-US" sz="1600" b="1" dirty="0">
                          <a:solidFill>
                            <a:schemeClr val="tx1"/>
                          </a:solidFill>
                          <a:latin typeface="Segoe UI" panose="020B0502040204020203" pitchFamily="34" charset="0"/>
                          <a:cs typeface="Segoe UI" panose="020B0502040204020203" pitchFamily="34" charset="0"/>
                        </a:rPr>
                        <a:t>stakeholders</a:t>
                      </a:r>
                      <a:r>
                        <a:rPr lang="en-US" sz="1600" dirty="0">
                          <a:solidFill>
                            <a:schemeClr val="tx1"/>
                          </a:solidFill>
                          <a:latin typeface="Segoe UI" panose="020B0502040204020203" pitchFamily="34" charset="0"/>
                          <a:cs typeface="Segoe UI" panose="020B0502040204020203" pitchFamily="34" charset="0"/>
                        </a:rPr>
                        <a:t> in our vision and strategies for student</a:t>
                      </a:r>
                      <a:r>
                        <a:rPr lang="en-US" sz="1600" baseline="0" dirty="0">
                          <a:solidFill>
                            <a:schemeClr val="tx1"/>
                          </a:solidFill>
                          <a:latin typeface="Segoe UI" panose="020B0502040204020203" pitchFamily="34" charset="0"/>
                          <a:cs typeface="Segoe UI" panose="020B0502040204020203" pitchFamily="34" charset="0"/>
                        </a:rPr>
                        <a:t> success</a:t>
                      </a:r>
                      <a:endParaRPr lang="en-US" sz="1600" dirty="0">
                        <a:solidFill>
                          <a:schemeClr val="tx1"/>
                        </a:solidFill>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11002"/>
                  </a:ext>
                </a:extLst>
              </a:tr>
              <a:tr h="315848">
                <a:tc>
                  <a:txBody>
                    <a:bodyPr/>
                    <a:lstStyle/>
                    <a:p>
                      <a:pPr algn="l">
                        <a:spcBef>
                          <a:spcPts val="300"/>
                        </a:spcBef>
                        <a:spcAft>
                          <a:spcPts val="300"/>
                        </a:spcAft>
                      </a:pPr>
                      <a:r>
                        <a:rPr lang="en-US" sz="1600" b="1" dirty="0">
                          <a:solidFill>
                            <a:schemeClr val="tx1"/>
                          </a:solidFill>
                          <a:latin typeface="Segoe UI" panose="020B0502040204020203" pitchFamily="34" charset="0"/>
                          <a:cs typeface="Segoe UI" panose="020B0502040204020203" pitchFamily="34" charset="0"/>
                        </a:rPr>
                        <a:t>And if we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spcBef>
                          <a:spcPts val="300"/>
                        </a:spcBef>
                        <a:spcAft>
                          <a:spcPts val="300"/>
                        </a:spcAft>
                      </a:pPr>
                      <a:r>
                        <a:rPr lang="en-US" sz="1600" dirty="0">
                          <a:solidFill>
                            <a:schemeClr val="tx1"/>
                          </a:solidFill>
                          <a:latin typeface="Segoe UI" panose="020B0502040204020203" pitchFamily="34" charset="0"/>
                          <a:cs typeface="Segoe UI" panose="020B0502040204020203" pitchFamily="34" charset="0"/>
                        </a:rPr>
                        <a:t>Equip</a:t>
                      </a:r>
                      <a:r>
                        <a:rPr lang="en-US" sz="1600" baseline="0" dirty="0">
                          <a:solidFill>
                            <a:schemeClr val="tx1"/>
                          </a:solidFill>
                          <a:latin typeface="Segoe UI" panose="020B0502040204020203" pitchFamily="34" charset="0"/>
                          <a:cs typeface="Segoe UI" panose="020B0502040204020203" pitchFamily="34" charset="0"/>
                        </a:rPr>
                        <a:t> all </a:t>
                      </a:r>
                      <a:r>
                        <a:rPr lang="en-US" sz="1600" b="1" baseline="0" dirty="0">
                          <a:solidFill>
                            <a:schemeClr val="tx1"/>
                          </a:solidFill>
                          <a:latin typeface="Segoe UI" panose="020B0502040204020203" pitchFamily="34" charset="0"/>
                          <a:cs typeface="Segoe UI" panose="020B0502040204020203" pitchFamily="34" charset="0"/>
                        </a:rPr>
                        <a:t>leaders</a:t>
                      </a:r>
                      <a:r>
                        <a:rPr lang="en-US" sz="1600" baseline="0" dirty="0">
                          <a:solidFill>
                            <a:schemeClr val="tx1"/>
                          </a:solidFill>
                          <a:latin typeface="Segoe UI" panose="020B0502040204020203" pitchFamily="34" charset="0"/>
                          <a:cs typeface="Segoe UI" panose="020B0502040204020203" pitchFamily="34" charset="0"/>
                        </a:rPr>
                        <a:t> to be agents of change</a:t>
                      </a:r>
                      <a:endParaRPr lang="en-US" sz="1600" dirty="0">
                        <a:solidFill>
                          <a:schemeClr val="tx1"/>
                        </a:solidFill>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411353"/>
                  </a:ext>
                </a:extLst>
              </a:tr>
              <a:tr h="545556">
                <a:tc>
                  <a:txBody>
                    <a:bodyPr/>
                    <a:lstStyle/>
                    <a:p>
                      <a:pPr algn="l">
                        <a:spcBef>
                          <a:spcPts val="300"/>
                        </a:spcBef>
                        <a:spcAft>
                          <a:spcPts val="300"/>
                        </a:spcAft>
                      </a:pPr>
                      <a:r>
                        <a:rPr lang="en-US" sz="1600" b="1" dirty="0">
                          <a:solidFill>
                            <a:schemeClr val="tx1"/>
                          </a:solidFill>
                          <a:latin typeface="Segoe UI" panose="020B0502040204020203" pitchFamily="34" charset="0"/>
                          <a:cs typeface="Segoe UI" panose="020B0502040204020203" pitchFamily="34" charset="0"/>
                        </a:rPr>
                        <a:t>And if we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457200" rtl="0" eaLnBrk="1" fontAlgn="auto" latinLnBrk="0" hangingPunct="1">
                        <a:lnSpc>
                          <a:spcPct val="100000"/>
                        </a:lnSpc>
                        <a:spcBef>
                          <a:spcPts val="300"/>
                        </a:spcBef>
                        <a:spcAft>
                          <a:spcPts val="300"/>
                        </a:spcAft>
                        <a:buClrTx/>
                        <a:buSzTx/>
                        <a:buFontTx/>
                        <a:buNone/>
                        <a:tabLst/>
                        <a:defRPr/>
                      </a:pPr>
                      <a:r>
                        <a:rPr lang="en-US" sz="1600" dirty="0">
                          <a:solidFill>
                            <a:schemeClr val="tx1"/>
                          </a:solidFill>
                          <a:latin typeface="Segoe UI" panose="020B0502040204020203" pitchFamily="34" charset="0"/>
                          <a:cs typeface="Segoe UI" panose="020B0502040204020203" pitchFamily="34" charset="0"/>
                        </a:rPr>
                        <a:t>Foster a dynamic,</a:t>
                      </a:r>
                      <a:r>
                        <a:rPr lang="en-US" sz="1600" baseline="0" dirty="0">
                          <a:solidFill>
                            <a:schemeClr val="tx1"/>
                          </a:solidFill>
                          <a:latin typeface="Segoe UI" panose="020B0502040204020203" pitchFamily="34" charset="0"/>
                          <a:cs typeface="Segoe UI" panose="020B0502040204020203" pitchFamily="34" charset="0"/>
                        </a:rPr>
                        <a:t> coherent </a:t>
                      </a:r>
                      <a:r>
                        <a:rPr lang="en-US" sz="1600" b="1" baseline="0" dirty="0">
                          <a:solidFill>
                            <a:schemeClr val="tx1"/>
                          </a:solidFill>
                          <a:latin typeface="Segoe UI" panose="020B0502040204020203" pitchFamily="34" charset="0"/>
                          <a:cs typeface="Segoe UI" panose="020B0502040204020203" pitchFamily="34" charset="0"/>
                        </a:rPr>
                        <a:t>instructional system </a:t>
                      </a:r>
                      <a:r>
                        <a:rPr lang="en-US" sz="1600" baseline="0" dirty="0">
                          <a:solidFill>
                            <a:schemeClr val="tx1"/>
                          </a:solidFill>
                          <a:latin typeface="Segoe UI" panose="020B0502040204020203" pitchFamily="34" charset="0"/>
                          <a:cs typeface="Segoe UI" panose="020B0502040204020203" pitchFamily="34" charset="0"/>
                        </a:rPr>
                        <a:t>to support and develop our schools in achieving our shared vision.</a:t>
                      </a:r>
                      <a:endParaRPr lang="en-US" sz="1600" dirty="0">
                        <a:solidFill>
                          <a:schemeClr val="tx1"/>
                        </a:solidFill>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1297516"/>
                  </a:ext>
                </a:extLst>
              </a:tr>
              <a:tr h="2067370">
                <a:tc>
                  <a:txBody>
                    <a:bodyPr/>
                    <a:lstStyle/>
                    <a:p>
                      <a:pPr algn="l">
                        <a:spcBef>
                          <a:spcPts val="300"/>
                        </a:spcBef>
                        <a:spcAft>
                          <a:spcPts val="300"/>
                        </a:spcAft>
                      </a:pPr>
                      <a:r>
                        <a:rPr lang="en-US" sz="1600" b="1" dirty="0">
                          <a:solidFill>
                            <a:schemeClr val="tx1"/>
                          </a:solidFill>
                          <a:latin typeface="Segoe UI" panose="020B0502040204020203" pitchFamily="34" charset="0"/>
                          <a:cs typeface="Segoe UI" panose="020B0502040204020203" pitchFamily="34" charset="0"/>
                        </a:rPr>
                        <a:t>Then…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l">
                        <a:spcBef>
                          <a:spcPts val="300"/>
                        </a:spcBef>
                        <a:spcAft>
                          <a:spcPts val="300"/>
                        </a:spcAft>
                        <a:buFont typeface="Wingdings" panose="05000000000000000000" pitchFamily="2" charset="2"/>
                        <a:buChar char="§"/>
                      </a:pPr>
                      <a:r>
                        <a:rPr lang="en-US" sz="1600" dirty="0">
                          <a:solidFill>
                            <a:schemeClr val="tx1"/>
                          </a:solidFill>
                          <a:latin typeface="Segoe UI" panose="020B0502040204020203" pitchFamily="34" charset="0"/>
                          <a:cs typeface="Segoe UI" panose="020B0502040204020203" pitchFamily="34" charset="0"/>
                        </a:rPr>
                        <a:t>Principals</a:t>
                      </a:r>
                      <a:r>
                        <a:rPr lang="en-US" sz="1600" baseline="0" dirty="0">
                          <a:solidFill>
                            <a:schemeClr val="tx1"/>
                          </a:solidFill>
                          <a:latin typeface="Segoe UI" panose="020B0502040204020203" pitchFamily="34" charset="0"/>
                          <a:cs typeface="Segoe UI" panose="020B0502040204020203" pitchFamily="34" charset="0"/>
                        </a:rPr>
                        <a:t> will create conditions, structures, and supports that foster an intentional culture of teaching and learning which meets the academic, social, and emotional needs of students.</a:t>
                      </a:r>
                    </a:p>
                    <a:p>
                      <a:pPr marL="285750" indent="-285750" algn="l">
                        <a:spcBef>
                          <a:spcPts val="300"/>
                        </a:spcBef>
                        <a:spcAft>
                          <a:spcPts val="300"/>
                        </a:spcAft>
                        <a:buFont typeface="Wingdings" panose="05000000000000000000" pitchFamily="2" charset="2"/>
                        <a:buChar char="§"/>
                      </a:pPr>
                      <a:r>
                        <a:rPr lang="en-US" sz="1600" baseline="0" dirty="0">
                          <a:solidFill>
                            <a:schemeClr val="tx1"/>
                          </a:solidFill>
                          <a:latin typeface="Segoe UI" panose="020B0502040204020203" pitchFamily="34" charset="0"/>
                          <a:cs typeface="Segoe UI" panose="020B0502040204020203" pitchFamily="34" charset="0"/>
                        </a:rPr>
                        <a:t>Teachers will meet the academic, emotional and social needs of students by using high-yield practices and resources to craft instructional experiences that accelerate student growth and achievement.</a:t>
                      </a:r>
                    </a:p>
                    <a:p>
                      <a:pPr marL="285750" indent="-285750" algn="l">
                        <a:spcBef>
                          <a:spcPts val="300"/>
                        </a:spcBef>
                        <a:spcAft>
                          <a:spcPts val="300"/>
                        </a:spcAft>
                        <a:buFont typeface="Wingdings" panose="05000000000000000000" pitchFamily="2" charset="2"/>
                        <a:buChar char="§"/>
                      </a:pPr>
                      <a:r>
                        <a:rPr lang="en-US" sz="1600" baseline="0" dirty="0">
                          <a:solidFill>
                            <a:schemeClr val="tx1"/>
                          </a:solidFill>
                          <a:latin typeface="Segoe UI" panose="020B0502040204020203" pitchFamily="34" charset="0"/>
                          <a:cs typeface="Segoe UI" panose="020B0502040204020203" pitchFamily="34" charset="0"/>
                        </a:rPr>
                        <a:t>Students will experience optimal learning environments which will allow them to think critically, collaborate with peers and demonstrate learning expectations.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6778489"/>
                  </a:ext>
                </a:extLst>
              </a:tr>
            </a:tbl>
          </a:graphicData>
        </a:graphic>
      </p:graphicFrame>
      <p:sp>
        <p:nvSpPr>
          <p:cNvPr id="5" name="TextBox 4"/>
          <p:cNvSpPr txBox="1"/>
          <p:nvPr/>
        </p:nvSpPr>
        <p:spPr>
          <a:xfrm>
            <a:off x="1181099" y="381000"/>
            <a:ext cx="7700936" cy="646331"/>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Our key levers represent HOW we will get there, the commitments that we will make and where we will focus our time, our resources, and our capacity.</a:t>
            </a:r>
          </a:p>
        </p:txBody>
      </p:sp>
    </p:spTree>
    <p:extLst>
      <p:ext uri="{BB962C8B-B14F-4D97-AF65-F5344CB8AC3E}">
        <p14:creationId xmlns:p14="http://schemas.microsoft.com/office/powerpoint/2010/main" val="19440224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19200" y="-269312"/>
            <a:ext cx="7772400" cy="1072733"/>
          </a:xfrm>
        </p:spPr>
        <p:txBody>
          <a:bodyPr anchor="ctr"/>
          <a:lstStyle/>
          <a:p>
            <a:pPr algn="l"/>
            <a:r>
              <a:rPr lang="en-US" sz="3600" b="1" dirty="0"/>
              <a:t>Chief of Schools Department Priorities</a:t>
            </a:r>
          </a:p>
        </p:txBody>
      </p:sp>
      <p:sp>
        <p:nvSpPr>
          <p:cNvPr id="5" name="Content Placeholder 2"/>
          <p:cNvSpPr>
            <a:spLocks noGrp="1"/>
          </p:cNvSpPr>
          <p:nvPr>
            <p:ph idx="1"/>
          </p:nvPr>
        </p:nvSpPr>
        <p:spPr>
          <a:xfrm>
            <a:off x="1219200" y="990600"/>
            <a:ext cx="7696200" cy="5689600"/>
          </a:xfrm>
        </p:spPr>
        <p:txBody>
          <a:bodyPr>
            <a:normAutofit fontScale="92500" lnSpcReduction="20000"/>
          </a:bodyPr>
          <a:lstStyle/>
          <a:p>
            <a:pPr marL="0" indent="0">
              <a:buNone/>
            </a:pPr>
            <a:r>
              <a:rPr lang="en-US" sz="2400" b="1" dirty="0">
                <a:solidFill>
                  <a:srgbClr val="000000"/>
                </a:solidFill>
              </a:rPr>
              <a:t>PRIORITIES:</a:t>
            </a:r>
          </a:p>
          <a:p>
            <a:pPr marL="0" indent="0">
              <a:buNone/>
            </a:pPr>
            <a:endParaRPr lang="en-US" sz="2400" dirty="0"/>
          </a:p>
          <a:p>
            <a:r>
              <a:rPr lang="en-US" sz="2400" dirty="0"/>
              <a:t>Support </a:t>
            </a:r>
            <a:r>
              <a:rPr lang="en-US" sz="2400" b="1" dirty="0">
                <a:solidFill>
                  <a:srgbClr val="FF0000"/>
                </a:solidFill>
              </a:rPr>
              <a:t>all</a:t>
            </a:r>
            <a:r>
              <a:rPr lang="en-US" sz="2400" dirty="0"/>
              <a:t> schools in their implementation of improvement strategies (human capital, extended day, coaching leaders concerning Tennessee State standards)</a:t>
            </a:r>
          </a:p>
          <a:p>
            <a:r>
              <a:rPr lang="en-US" sz="2400" dirty="0"/>
              <a:t>Develop educators by providing quality professional development for </a:t>
            </a:r>
            <a:r>
              <a:rPr lang="en-US" sz="2400" b="1" dirty="0">
                <a:solidFill>
                  <a:srgbClr val="FF0000"/>
                </a:solidFill>
              </a:rPr>
              <a:t>all</a:t>
            </a:r>
            <a:r>
              <a:rPr lang="en-US" sz="2400" b="1" dirty="0"/>
              <a:t> </a:t>
            </a:r>
            <a:r>
              <a:rPr lang="en-US" sz="2400" dirty="0"/>
              <a:t>leaders (ILDs, ILTs, ISW week, principals, assistant principals, and PLC Coaches) </a:t>
            </a:r>
          </a:p>
          <a:p>
            <a:r>
              <a:rPr lang="en-US" sz="2400" dirty="0"/>
              <a:t>Build capacity by implementing and building  Instructional Leadership Teams in </a:t>
            </a:r>
            <a:r>
              <a:rPr lang="en-US" sz="2400" b="1" dirty="0">
                <a:solidFill>
                  <a:srgbClr val="FF0000"/>
                </a:solidFill>
              </a:rPr>
              <a:t>all</a:t>
            </a:r>
            <a:r>
              <a:rPr lang="en-US" sz="2400" dirty="0"/>
              <a:t> schools </a:t>
            </a:r>
          </a:p>
          <a:p>
            <a:r>
              <a:rPr lang="en-US" sz="2400" dirty="0"/>
              <a:t>Define clear roles and responsibilities in </a:t>
            </a:r>
            <a:r>
              <a:rPr lang="en-US" sz="2400" b="1" dirty="0">
                <a:solidFill>
                  <a:srgbClr val="FF0000"/>
                </a:solidFill>
              </a:rPr>
              <a:t>all</a:t>
            </a:r>
            <a:r>
              <a:rPr lang="en-US" sz="2400" dirty="0"/>
              <a:t> schools to ensure alignment of strategies (leaders, coaches, teacher leaders) </a:t>
            </a:r>
          </a:p>
          <a:p>
            <a:r>
              <a:rPr lang="en-US" sz="2400" dirty="0"/>
              <a:t>Utilize data and technology to support improvement </a:t>
            </a:r>
          </a:p>
          <a:p>
            <a:r>
              <a:rPr lang="en-US" sz="2400" dirty="0"/>
              <a:t>Build a pipeline of effective leaders to support </a:t>
            </a:r>
            <a:r>
              <a:rPr lang="en-US" sz="2400" b="1" dirty="0">
                <a:solidFill>
                  <a:srgbClr val="FF0000"/>
                </a:solidFill>
              </a:rPr>
              <a:t>all</a:t>
            </a:r>
            <a:r>
              <a:rPr lang="en-US" sz="2400" b="1" dirty="0"/>
              <a:t>  </a:t>
            </a:r>
            <a:r>
              <a:rPr lang="en-US" sz="2400" dirty="0"/>
              <a:t>schools  (principal and teacher leaders) </a:t>
            </a:r>
          </a:p>
          <a:p>
            <a:r>
              <a:rPr lang="en-US" sz="2400" dirty="0"/>
              <a:t>Establish “non-negotiables” for </a:t>
            </a:r>
            <a:r>
              <a:rPr lang="en-US" sz="2400" b="1" dirty="0">
                <a:solidFill>
                  <a:srgbClr val="FF0000"/>
                </a:solidFill>
              </a:rPr>
              <a:t>all</a:t>
            </a:r>
            <a:r>
              <a:rPr lang="en-US" sz="2400" dirty="0"/>
              <a:t> schools to increase the achievement of students </a:t>
            </a:r>
          </a:p>
          <a:p>
            <a:pPr marL="0" indent="0">
              <a:buNone/>
            </a:pPr>
            <a:endParaRPr lang="en-US" sz="2300" b="1" dirty="0"/>
          </a:p>
        </p:txBody>
      </p:sp>
    </p:spTree>
    <p:extLst>
      <p:ext uri="{BB962C8B-B14F-4D97-AF65-F5344CB8AC3E}">
        <p14:creationId xmlns:p14="http://schemas.microsoft.com/office/powerpoint/2010/main" val="9739298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31464</TotalTime>
  <Words>1588</Words>
  <Application>Microsoft Office PowerPoint</Application>
  <PresentationFormat>On-screen Show (4:3)</PresentationFormat>
  <Paragraphs>229</Paragraphs>
  <Slides>29</Slides>
  <Notes>29</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MS PGothic</vt:lpstr>
      <vt:lpstr>Arial</vt:lpstr>
      <vt:lpstr>Calibri</vt:lpstr>
      <vt:lpstr>Segoe UI</vt:lpstr>
      <vt:lpstr>Wingdings</vt:lpstr>
      <vt:lpstr>Office Theme</vt:lpstr>
      <vt:lpstr>The ABCs of Collection Development</vt:lpstr>
      <vt:lpstr> GROUP NORMS</vt:lpstr>
      <vt:lpstr>SESSION OBJECTIVES</vt:lpstr>
      <vt:lpstr>SESSION OBJECTIVES</vt:lpstr>
      <vt:lpstr> Curriculum Connection​ </vt:lpstr>
      <vt:lpstr>PowerPoint Presentation</vt:lpstr>
      <vt:lpstr>Chief of Schools Vision </vt:lpstr>
      <vt:lpstr>Vision and Key Levers</vt:lpstr>
      <vt:lpstr>Chief of Schools Department Priorities</vt:lpstr>
      <vt:lpstr>What IS Collection Development?</vt:lpstr>
      <vt:lpstr>Collection Development is…</vt:lpstr>
      <vt:lpstr>Collection Development Benefits</vt:lpstr>
      <vt:lpstr>The ABCs of Collection Development</vt:lpstr>
      <vt:lpstr>Exporting MARC Records</vt:lpstr>
      <vt:lpstr>Age Sensitivity</vt:lpstr>
      <vt:lpstr>Five Year Plan</vt:lpstr>
      <vt:lpstr>The ABCs of Collection Development</vt:lpstr>
      <vt:lpstr>SCS Optional Programs</vt:lpstr>
      <vt:lpstr>The ABCs of Collection Development</vt:lpstr>
      <vt:lpstr>Public School Library Standards</vt:lpstr>
      <vt:lpstr>The ABCs of Collection Development</vt:lpstr>
      <vt:lpstr>Student Survey Example</vt:lpstr>
      <vt:lpstr>Student Survey Example</vt:lpstr>
      <vt:lpstr>Teacher Survey Example</vt:lpstr>
      <vt:lpstr>Teacher Survey Example</vt:lpstr>
      <vt:lpstr>More ABCs of Collection Development</vt:lpstr>
      <vt:lpstr>The ABCs of Collection Development</vt:lpstr>
      <vt:lpstr>Collection Development Next Steps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APRIL R WILSON</dc:creator>
  <cp:lastModifiedBy>APRIL R WILSON</cp:lastModifiedBy>
  <cp:revision>54</cp:revision>
  <dcterms:modified xsi:type="dcterms:W3CDTF">2017-08-02T14:09:41Z</dcterms:modified>
</cp:coreProperties>
</file>